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slideLayouts/slideLayout12.xml" ContentType="application/vnd.openxmlformats-officedocument.presentationml.slideLayout+xml"/>
  <Override PartName="/ppt/theme/theme5.xml" ContentType="application/vnd.openxmlformats-officedocument.theme+xml"/>
  <Override PartName="/ppt/slideLayouts/slideLayout13.xml" ContentType="application/vnd.openxmlformats-officedocument.presentationml.slideLayout+xml"/>
  <Override PartName="/ppt/theme/theme6.xml" ContentType="application/vnd.openxmlformats-officedocument.theme+xml"/>
  <Override PartName="/ppt/slideLayouts/slideLayout14.xml" ContentType="application/vnd.openxmlformats-officedocument.presentationml.slideLayout+xml"/>
  <Override PartName="/ppt/theme/theme7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8.xml" ContentType="application/vnd.openxmlformats-officedocument.theme+xml"/>
  <Override PartName="/ppt/slideLayouts/slideLayout17.xml" ContentType="application/vnd.openxmlformats-officedocument.presentationml.slideLayout+xml"/>
  <Override PartName="/ppt/theme/theme9.xml" ContentType="application/vnd.openxmlformats-officedocument.theme+xml"/>
  <Override PartName="/ppt/slideLayouts/slideLayout18.xml" ContentType="application/vnd.openxmlformats-officedocument.presentationml.slideLayout+xml"/>
  <Override PartName="/ppt/theme/theme10.xml" ContentType="application/vnd.openxmlformats-officedocument.theme+xml"/>
  <Override PartName="/ppt/slideLayouts/slideLayout19.xml" ContentType="application/vnd.openxmlformats-officedocument.presentationml.slideLayout+xml"/>
  <Override PartName="/ppt/theme/theme11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1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1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14.xml" ContentType="application/vnd.openxmlformats-officedocument.theme+xml"/>
  <Override PartName="/ppt/slideLayouts/slideLayout31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95" r:id="rId2"/>
    <p:sldMasterId id="2147483801" r:id="rId3"/>
    <p:sldMasterId id="2147483803" r:id="rId4"/>
    <p:sldMasterId id="2147483805" r:id="rId5"/>
    <p:sldMasterId id="2147483807" r:id="rId6"/>
    <p:sldMasterId id="2147483809" r:id="rId7"/>
    <p:sldMasterId id="2147483811" r:id="rId8"/>
    <p:sldMasterId id="2147483814" r:id="rId9"/>
    <p:sldMasterId id="2147483816" r:id="rId10"/>
    <p:sldMasterId id="2147483818" r:id="rId11"/>
    <p:sldMasterId id="2147483820" r:id="rId12"/>
    <p:sldMasterId id="2147483823" r:id="rId13"/>
    <p:sldMasterId id="2147483829" r:id="rId14"/>
    <p:sldMasterId id="2147483833" r:id="rId15"/>
  </p:sldMasterIdLst>
  <p:notesMasterIdLst>
    <p:notesMasterId r:id="rId120"/>
  </p:notesMasterIdLst>
  <p:handoutMasterIdLst>
    <p:handoutMasterId r:id="rId121"/>
  </p:handoutMasterIdLst>
  <p:sldIdLst>
    <p:sldId id="333" r:id="rId16"/>
    <p:sldId id="331" r:id="rId17"/>
    <p:sldId id="264" r:id="rId18"/>
    <p:sldId id="266" r:id="rId19"/>
    <p:sldId id="350" r:id="rId20"/>
    <p:sldId id="351" r:id="rId21"/>
    <p:sldId id="349" r:id="rId22"/>
    <p:sldId id="275" r:id="rId23"/>
    <p:sldId id="272" r:id="rId24"/>
    <p:sldId id="477" r:id="rId25"/>
    <p:sldId id="276" r:id="rId26"/>
    <p:sldId id="475" r:id="rId27"/>
    <p:sldId id="476" r:id="rId28"/>
    <p:sldId id="273" r:id="rId29"/>
    <p:sldId id="478" r:id="rId30"/>
    <p:sldId id="278" r:id="rId31"/>
    <p:sldId id="479" r:id="rId32"/>
    <p:sldId id="274" r:id="rId33"/>
    <p:sldId id="480" r:id="rId34"/>
    <p:sldId id="334" r:id="rId35"/>
    <p:sldId id="481" r:id="rId36"/>
    <p:sldId id="284" r:id="rId37"/>
    <p:sldId id="293" r:id="rId38"/>
    <p:sldId id="285" r:id="rId39"/>
    <p:sldId id="330" r:id="rId40"/>
    <p:sldId id="289" r:id="rId41"/>
    <p:sldId id="290" r:id="rId42"/>
    <p:sldId id="399" r:id="rId43"/>
    <p:sldId id="400" r:id="rId44"/>
    <p:sldId id="401" r:id="rId45"/>
    <p:sldId id="402" r:id="rId46"/>
    <p:sldId id="403" r:id="rId47"/>
    <p:sldId id="404" r:id="rId48"/>
    <p:sldId id="405" r:id="rId49"/>
    <p:sldId id="406" r:id="rId50"/>
    <p:sldId id="407" r:id="rId51"/>
    <p:sldId id="408" r:id="rId52"/>
    <p:sldId id="409" r:id="rId53"/>
    <p:sldId id="410" r:id="rId54"/>
    <p:sldId id="411" r:id="rId55"/>
    <p:sldId id="412" r:id="rId56"/>
    <p:sldId id="413" r:id="rId57"/>
    <p:sldId id="414" r:id="rId58"/>
    <p:sldId id="415" r:id="rId59"/>
    <p:sldId id="416" r:id="rId60"/>
    <p:sldId id="417" r:id="rId61"/>
    <p:sldId id="418" r:id="rId62"/>
    <p:sldId id="419" r:id="rId63"/>
    <p:sldId id="420" r:id="rId64"/>
    <p:sldId id="421" r:id="rId65"/>
    <p:sldId id="422" r:id="rId66"/>
    <p:sldId id="423" r:id="rId67"/>
    <p:sldId id="424" r:id="rId68"/>
    <p:sldId id="425" r:id="rId69"/>
    <p:sldId id="426" r:id="rId70"/>
    <p:sldId id="427" r:id="rId71"/>
    <p:sldId id="428" r:id="rId72"/>
    <p:sldId id="429" r:id="rId73"/>
    <p:sldId id="430" r:id="rId74"/>
    <p:sldId id="431" r:id="rId75"/>
    <p:sldId id="432" r:id="rId76"/>
    <p:sldId id="433" r:id="rId77"/>
    <p:sldId id="434" r:id="rId78"/>
    <p:sldId id="435" r:id="rId79"/>
    <p:sldId id="436" r:id="rId80"/>
    <p:sldId id="437" r:id="rId81"/>
    <p:sldId id="438" r:id="rId82"/>
    <p:sldId id="439" r:id="rId83"/>
    <p:sldId id="440" r:id="rId84"/>
    <p:sldId id="441" r:id="rId85"/>
    <p:sldId id="442" r:id="rId86"/>
    <p:sldId id="443" r:id="rId87"/>
    <p:sldId id="444" r:id="rId88"/>
    <p:sldId id="445" r:id="rId89"/>
    <p:sldId id="446" r:id="rId90"/>
    <p:sldId id="447" r:id="rId91"/>
    <p:sldId id="448" r:id="rId92"/>
    <p:sldId id="449" r:id="rId93"/>
    <p:sldId id="450" r:id="rId94"/>
    <p:sldId id="451" r:id="rId95"/>
    <p:sldId id="452" r:id="rId96"/>
    <p:sldId id="453" r:id="rId97"/>
    <p:sldId id="454" r:id="rId98"/>
    <p:sldId id="455" r:id="rId99"/>
    <p:sldId id="456" r:id="rId100"/>
    <p:sldId id="457" r:id="rId101"/>
    <p:sldId id="458" r:id="rId102"/>
    <p:sldId id="459" r:id="rId103"/>
    <p:sldId id="460" r:id="rId104"/>
    <p:sldId id="461" r:id="rId105"/>
    <p:sldId id="462" r:id="rId106"/>
    <p:sldId id="463" r:id="rId107"/>
    <p:sldId id="464" r:id="rId108"/>
    <p:sldId id="465" r:id="rId109"/>
    <p:sldId id="466" r:id="rId110"/>
    <p:sldId id="467" r:id="rId111"/>
    <p:sldId id="468" r:id="rId112"/>
    <p:sldId id="469" r:id="rId113"/>
    <p:sldId id="482" r:id="rId114"/>
    <p:sldId id="470" r:id="rId115"/>
    <p:sldId id="471" r:id="rId116"/>
    <p:sldId id="472" r:id="rId117"/>
    <p:sldId id="473" r:id="rId118"/>
    <p:sldId id="474" r:id="rId119"/>
  </p:sldIdLst>
  <p:sldSz cx="9144000" cy="6858000" type="screen4x3"/>
  <p:notesSz cx="6858000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85C1"/>
    <a:srgbClr val="1A3A81"/>
    <a:srgbClr val="CE0837"/>
    <a:srgbClr val="FDDFE6"/>
    <a:srgbClr val="E2EDF6"/>
    <a:srgbClr val="E2F2EE"/>
    <a:srgbClr val="6DBFA9"/>
    <a:srgbClr val="F7A428"/>
    <a:srgbClr val="FDE1B9"/>
    <a:srgbClr val="1243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99" autoAdjust="0"/>
    <p:restoredTop sz="78971" autoAdjust="0"/>
  </p:normalViewPr>
  <p:slideViewPr>
    <p:cSldViewPr>
      <p:cViewPr>
        <p:scale>
          <a:sx n="66" d="100"/>
          <a:sy n="66" d="100"/>
        </p:scale>
        <p:origin x="-2886" y="-5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20" d="100"/>
          <a:sy n="120" d="100"/>
        </p:scale>
        <p:origin x="-1206" y="2610"/>
      </p:cViewPr>
      <p:guideLst>
        <p:guide orient="horz" pos="3126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1.xml"/><Relationship Id="rId117" Type="http://schemas.openxmlformats.org/officeDocument/2006/relationships/slide" Target="slides/slide102.xml"/><Relationship Id="rId21" Type="http://schemas.openxmlformats.org/officeDocument/2006/relationships/slide" Target="slides/slide6.xml"/><Relationship Id="rId42" Type="http://schemas.openxmlformats.org/officeDocument/2006/relationships/slide" Target="slides/slide27.xml"/><Relationship Id="rId47" Type="http://schemas.openxmlformats.org/officeDocument/2006/relationships/slide" Target="slides/slide32.xml"/><Relationship Id="rId63" Type="http://schemas.openxmlformats.org/officeDocument/2006/relationships/slide" Target="slides/slide48.xml"/><Relationship Id="rId68" Type="http://schemas.openxmlformats.org/officeDocument/2006/relationships/slide" Target="slides/slide53.xml"/><Relationship Id="rId84" Type="http://schemas.openxmlformats.org/officeDocument/2006/relationships/slide" Target="slides/slide69.xml"/><Relationship Id="rId89" Type="http://schemas.openxmlformats.org/officeDocument/2006/relationships/slide" Target="slides/slide74.xml"/><Relationship Id="rId112" Type="http://schemas.openxmlformats.org/officeDocument/2006/relationships/slide" Target="slides/slide97.xml"/><Relationship Id="rId16" Type="http://schemas.openxmlformats.org/officeDocument/2006/relationships/slide" Target="slides/slide1.xml"/><Relationship Id="rId107" Type="http://schemas.openxmlformats.org/officeDocument/2006/relationships/slide" Target="slides/slide92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53" Type="http://schemas.openxmlformats.org/officeDocument/2006/relationships/slide" Target="slides/slide38.xml"/><Relationship Id="rId58" Type="http://schemas.openxmlformats.org/officeDocument/2006/relationships/slide" Target="slides/slide43.xml"/><Relationship Id="rId74" Type="http://schemas.openxmlformats.org/officeDocument/2006/relationships/slide" Target="slides/slide59.xml"/><Relationship Id="rId79" Type="http://schemas.openxmlformats.org/officeDocument/2006/relationships/slide" Target="slides/slide64.xml"/><Relationship Id="rId102" Type="http://schemas.openxmlformats.org/officeDocument/2006/relationships/slide" Target="slides/slide87.xml"/><Relationship Id="rId12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6.xml"/><Relationship Id="rId82" Type="http://schemas.openxmlformats.org/officeDocument/2006/relationships/slide" Target="slides/slide67.xml"/><Relationship Id="rId90" Type="http://schemas.openxmlformats.org/officeDocument/2006/relationships/slide" Target="slides/slide75.xml"/><Relationship Id="rId95" Type="http://schemas.openxmlformats.org/officeDocument/2006/relationships/slide" Target="slides/slide80.xml"/><Relationship Id="rId19" Type="http://schemas.openxmlformats.org/officeDocument/2006/relationships/slide" Target="slides/slide4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slide" Target="slides/slide28.xml"/><Relationship Id="rId48" Type="http://schemas.openxmlformats.org/officeDocument/2006/relationships/slide" Target="slides/slide33.xml"/><Relationship Id="rId56" Type="http://schemas.openxmlformats.org/officeDocument/2006/relationships/slide" Target="slides/slide41.xml"/><Relationship Id="rId64" Type="http://schemas.openxmlformats.org/officeDocument/2006/relationships/slide" Target="slides/slide49.xml"/><Relationship Id="rId69" Type="http://schemas.openxmlformats.org/officeDocument/2006/relationships/slide" Target="slides/slide54.xml"/><Relationship Id="rId77" Type="http://schemas.openxmlformats.org/officeDocument/2006/relationships/slide" Target="slides/slide62.xml"/><Relationship Id="rId100" Type="http://schemas.openxmlformats.org/officeDocument/2006/relationships/slide" Target="slides/slide85.xml"/><Relationship Id="rId105" Type="http://schemas.openxmlformats.org/officeDocument/2006/relationships/slide" Target="slides/slide90.xml"/><Relationship Id="rId113" Type="http://schemas.openxmlformats.org/officeDocument/2006/relationships/slide" Target="slides/slide98.xml"/><Relationship Id="rId118" Type="http://schemas.openxmlformats.org/officeDocument/2006/relationships/slide" Target="slides/slide103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6.xml"/><Relationship Id="rId72" Type="http://schemas.openxmlformats.org/officeDocument/2006/relationships/slide" Target="slides/slide57.xml"/><Relationship Id="rId80" Type="http://schemas.openxmlformats.org/officeDocument/2006/relationships/slide" Target="slides/slide65.xml"/><Relationship Id="rId85" Type="http://schemas.openxmlformats.org/officeDocument/2006/relationships/slide" Target="slides/slide70.xml"/><Relationship Id="rId93" Type="http://schemas.openxmlformats.org/officeDocument/2006/relationships/slide" Target="slides/slide78.xml"/><Relationship Id="rId98" Type="http://schemas.openxmlformats.org/officeDocument/2006/relationships/slide" Target="slides/slide83.xml"/><Relationship Id="rId121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46" Type="http://schemas.openxmlformats.org/officeDocument/2006/relationships/slide" Target="slides/slide31.xml"/><Relationship Id="rId59" Type="http://schemas.openxmlformats.org/officeDocument/2006/relationships/slide" Target="slides/slide44.xml"/><Relationship Id="rId67" Type="http://schemas.openxmlformats.org/officeDocument/2006/relationships/slide" Target="slides/slide52.xml"/><Relationship Id="rId103" Type="http://schemas.openxmlformats.org/officeDocument/2006/relationships/slide" Target="slides/slide88.xml"/><Relationship Id="rId108" Type="http://schemas.openxmlformats.org/officeDocument/2006/relationships/slide" Target="slides/slide93.xml"/><Relationship Id="rId116" Type="http://schemas.openxmlformats.org/officeDocument/2006/relationships/slide" Target="slides/slide101.xml"/><Relationship Id="rId124" Type="http://schemas.openxmlformats.org/officeDocument/2006/relationships/theme" Target="theme/theme1.xml"/><Relationship Id="rId20" Type="http://schemas.openxmlformats.org/officeDocument/2006/relationships/slide" Target="slides/slide5.xml"/><Relationship Id="rId41" Type="http://schemas.openxmlformats.org/officeDocument/2006/relationships/slide" Target="slides/slide26.xml"/><Relationship Id="rId54" Type="http://schemas.openxmlformats.org/officeDocument/2006/relationships/slide" Target="slides/slide39.xml"/><Relationship Id="rId62" Type="http://schemas.openxmlformats.org/officeDocument/2006/relationships/slide" Target="slides/slide47.xml"/><Relationship Id="rId70" Type="http://schemas.openxmlformats.org/officeDocument/2006/relationships/slide" Target="slides/slide55.xml"/><Relationship Id="rId75" Type="http://schemas.openxmlformats.org/officeDocument/2006/relationships/slide" Target="slides/slide60.xml"/><Relationship Id="rId83" Type="http://schemas.openxmlformats.org/officeDocument/2006/relationships/slide" Target="slides/slide68.xml"/><Relationship Id="rId88" Type="http://schemas.openxmlformats.org/officeDocument/2006/relationships/slide" Target="slides/slide73.xml"/><Relationship Id="rId91" Type="http://schemas.openxmlformats.org/officeDocument/2006/relationships/slide" Target="slides/slide76.xml"/><Relationship Id="rId96" Type="http://schemas.openxmlformats.org/officeDocument/2006/relationships/slide" Target="slides/slide81.xml"/><Relationship Id="rId111" Type="http://schemas.openxmlformats.org/officeDocument/2006/relationships/slide" Target="slides/slide9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49" Type="http://schemas.openxmlformats.org/officeDocument/2006/relationships/slide" Target="slides/slide34.xml"/><Relationship Id="rId57" Type="http://schemas.openxmlformats.org/officeDocument/2006/relationships/slide" Target="slides/slide42.xml"/><Relationship Id="rId106" Type="http://schemas.openxmlformats.org/officeDocument/2006/relationships/slide" Target="slides/slide91.xml"/><Relationship Id="rId114" Type="http://schemas.openxmlformats.org/officeDocument/2006/relationships/slide" Target="slides/slide99.xml"/><Relationship Id="rId119" Type="http://schemas.openxmlformats.org/officeDocument/2006/relationships/slide" Target="slides/slide104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6.xml"/><Relationship Id="rId44" Type="http://schemas.openxmlformats.org/officeDocument/2006/relationships/slide" Target="slides/slide29.xml"/><Relationship Id="rId52" Type="http://schemas.openxmlformats.org/officeDocument/2006/relationships/slide" Target="slides/slide37.xml"/><Relationship Id="rId60" Type="http://schemas.openxmlformats.org/officeDocument/2006/relationships/slide" Target="slides/slide45.xml"/><Relationship Id="rId65" Type="http://schemas.openxmlformats.org/officeDocument/2006/relationships/slide" Target="slides/slide50.xml"/><Relationship Id="rId73" Type="http://schemas.openxmlformats.org/officeDocument/2006/relationships/slide" Target="slides/slide58.xml"/><Relationship Id="rId78" Type="http://schemas.openxmlformats.org/officeDocument/2006/relationships/slide" Target="slides/slide63.xml"/><Relationship Id="rId81" Type="http://schemas.openxmlformats.org/officeDocument/2006/relationships/slide" Target="slides/slide66.xml"/><Relationship Id="rId86" Type="http://schemas.openxmlformats.org/officeDocument/2006/relationships/slide" Target="slides/slide71.xml"/><Relationship Id="rId94" Type="http://schemas.openxmlformats.org/officeDocument/2006/relationships/slide" Target="slides/slide79.xml"/><Relationship Id="rId99" Type="http://schemas.openxmlformats.org/officeDocument/2006/relationships/slide" Target="slides/slide84.xml"/><Relationship Id="rId101" Type="http://schemas.openxmlformats.org/officeDocument/2006/relationships/slide" Target="slides/slide86.xml"/><Relationship Id="rId12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39" Type="http://schemas.openxmlformats.org/officeDocument/2006/relationships/slide" Target="slides/slide24.xml"/><Relationship Id="rId109" Type="http://schemas.openxmlformats.org/officeDocument/2006/relationships/slide" Target="slides/slide94.xml"/><Relationship Id="rId34" Type="http://schemas.openxmlformats.org/officeDocument/2006/relationships/slide" Target="slides/slide19.xml"/><Relationship Id="rId50" Type="http://schemas.openxmlformats.org/officeDocument/2006/relationships/slide" Target="slides/slide35.xml"/><Relationship Id="rId55" Type="http://schemas.openxmlformats.org/officeDocument/2006/relationships/slide" Target="slides/slide40.xml"/><Relationship Id="rId76" Type="http://schemas.openxmlformats.org/officeDocument/2006/relationships/slide" Target="slides/slide61.xml"/><Relationship Id="rId97" Type="http://schemas.openxmlformats.org/officeDocument/2006/relationships/slide" Target="slides/slide82.xml"/><Relationship Id="rId104" Type="http://schemas.openxmlformats.org/officeDocument/2006/relationships/slide" Target="slides/slide89.xml"/><Relationship Id="rId120" Type="http://schemas.openxmlformats.org/officeDocument/2006/relationships/notesMaster" Target="notesMasters/notesMaster1.xml"/><Relationship Id="rId125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6.xml"/><Relationship Id="rId92" Type="http://schemas.openxmlformats.org/officeDocument/2006/relationships/slide" Target="slides/slide7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4.xml"/><Relationship Id="rId24" Type="http://schemas.openxmlformats.org/officeDocument/2006/relationships/slide" Target="slides/slide9.xml"/><Relationship Id="rId40" Type="http://schemas.openxmlformats.org/officeDocument/2006/relationships/slide" Target="slides/slide25.xml"/><Relationship Id="rId45" Type="http://schemas.openxmlformats.org/officeDocument/2006/relationships/slide" Target="slides/slide30.xml"/><Relationship Id="rId66" Type="http://schemas.openxmlformats.org/officeDocument/2006/relationships/slide" Target="slides/slide51.xml"/><Relationship Id="rId87" Type="http://schemas.openxmlformats.org/officeDocument/2006/relationships/slide" Target="slides/slide72.xml"/><Relationship Id="rId110" Type="http://schemas.openxmlformats.org/officeDocument/2006/relationships/slide" Target="slides/slide95.xml"/><Relationship Id="rId115" Type="http://schemas.openxmlformats.org/officeDocument/2006/relationships/slide" Target="slides/slide100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73152026565728"/>
          <c:y val="8.2229961209967103E-2"/>
          <c:w val="0.54737769809437453"/>
          <c:h val="0.8818820219742842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6699FF"/>
              </a:solidFill>
            </c:spPr>
          </c:dPt>
          <c:dPt>
            <c:idx val="1"/>
            <c:bubble3D val="0"/>
            <c:spPr>
              <a:solidFill>
                <a:srgbClr val="33CCFF"/>
              </a:solidFill>
            </c:spPr>
          </c:dPt>
          <c:dPt>
            <c:idx val="2"/>
            <c:bubble3D val="0"/>
            <c:spPr>
              <a:solidFill>
                <a:srgbClr val="00B050"/>
              </a:solidFill>
            </c:spPr>
          </c:dPt>
          <c:dPt>
            <c:idx val="3"/>
            <c:bubble3D val="0"/>
            <c:spPr>
              <a:solidFill>
                <a:schemeClr val="bg1">
                  <a:lumMod val="65000"/>
                </a:schemeClr>
              </a:solidFill>
            </c:spPr>
          </c:dPt>
          <c:dPt>
            <c:idx val="4"/>
            <c:bubble3D val="0"/>
            <c:spPr>
              <a:solidFill>
                <a:srgbClr val="FF3399"/>
              </a:solidFill>
            </c:spPr>
          </c:dPt>
          <c:dPt>
            <c:idx val="5"/>
            <c:bubble3D val="0"/>
            <c:spPr>
              <a:solidFill>
                <a:srgbClr val="FFFF00"/>
              </a:solidFill>
            </c:spPr>
          </c:dPt>
          <c:dLbls>
            <c:delete val="1"/>
          </c:dLbls>
          <c:cat>
            <c:strRef>
              <c:f>Sheet1!$A$2:$A$7</c:f>
              <c:strCache>
                <c:ptCount val="6"/>
                <c:pt idx="0">
                  <c:v>Competitiveness for growth and jobs</c:v>
                </c:pt>
                <c:pt idx="1">
                  <c:v>Economic, social and territorial cohesion</c:v>
                </c:pt>
                <c:pt idx="2">
                  <c:v>Sustainable growth: natural resources 37% </c:v>
                </c:pt>
                <c:pt idx="3">
                  <c:v>Administration 6% </c:v>
                </c:pt>
                <c:pt idx="4">
                  <c:v>Global Europe 6% </c:v>
                </c:pt>
                <c:pt idx="5">
                  <c:v>Security and Citizenship 3% 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14</c:v>
                </c:pt>
                <c:pt idx="1">
                  <c:v>34</c:v>
                </c:pt>
                <c:pt idx="2">
                  <c:v>37</c:v>
                </c:pt>
                <c:pt idx="3">
                  <c:v>6</c:v>
                </c:pt>
                <c:pt idx="4">
                  <c:v>6</c:v>
                </c:pt>
                <c:pt idx="5">
                  <c:v>3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268"/>
        <c:holeSize val="6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968875656775282E-2"/>
          <c:y val="7.308721473973144E-2"/>
          <c:w val="0.55000452252920218"/>
          <c:h val="0.7611110800966202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FAB135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bubble3D val="0"/>
            <c:spPr>
              <a:solidFill>
                <a:srgbClr val="D4395E"/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bubble3D val="0"/>
            <c:spPr>
              <a:solidFill>
                <a:srgbClr val="4886C3"/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bubble3D val="0"/>
            <c:spPr>
              <a:solidFill>
                <a:srgbClr val="74BFB0"/>
              </a:solidFill>
              <a:ln>
                <a:solidFill>
                  <a:schemeClr val="tx1"/>
                </a:solidFill>
              </a:ln>
            </c:spPr>
          </c:dPt>
          <c:dLbls>
            <c:dLbl>
              <c:idx val="0"/>
              <c:layout>
                <c:manualLayout>
                  <c:x val="-1.369677370209091E-2"/>
                  <c:y val="3.8029907078264051E-3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 smtClean="0">
                        <a:solidFill>
                          <a:schemeClr val="tx1"/>
                        </a:solidFill>
                      </a:rPr>
                      <a:t>70%</a:t>
                    </a:r>
                    <a:endParaRPr lang="en-US" dirty="0">
                      <a:solidFill>
                        <a:schemeClr val="bg2">
                          <a:lumMod val="50000"/>
                        </a:schemeClr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20229300275722262"/>
                  <c:y val="-7.6254455413227876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15%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21174701570626397"/>
                  <c:y val="-8.113545923508382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14%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delete val="1"/>
            </c:dLbl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GNI own resources</c:v>
                </c:pt>
                <c:pt idx="1">
                  <c:v>VAT own resource</c:v>
                </c:pt>
                <c:pt idx="2">
                  <c:v>import duties</c:v>
                </c:pt>
                <c:pt idx="3">
                  <c:v>Other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70</c:v>
                </c:pt>
                <c:pt idx="1">
                  <c:v>14</c:v>
                </c:pt>
                <c:pt idx="2">
                  <c:v>15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237"/>
        <c:holeSize val="71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0.18899</cdr:x>
      <cdr:y>0.18791</cdr:y>
    </cdr:from>
    <cdr:to>
      <cdr:x>0.56054</cdr:x>
      <cdr:y>0.55008</cdr:y>
    </cdr:to>
    <cdr:sp macro="" textlink="">
      <cdr:nvSpPr>
        <cdr:cNvPr id="5" name="Rectangle 4"/>
        <cdr:cNvSpPr/>
      </cdr:nvSpPr>
      <cdr:spPr>
        <a:xfrm xmlns:a="http://schemas.openxmlformats.org/drawingml/2006/main" rot="21435732">
          <a:off x="1420079" y="895795"/>
          <a:ext cx="2791852" cy="172655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91440" tIns="45720" rIns="91440" bIns="45720">
          <a:prstTxWarp prst="textArchUp">
            <a:avLst>
              <a:gd name="adj" fmla="val 11198472"/>
            </a:avLst>
          </a:prstTxWarp>
          <a:spAutoFit/>
        </a:bodyPr>
        <a:lstStyle xmlns:a="http://schemas.openxmlformats.org/drawingml/2006/main"/>
        <a:p xmlns:a="http://schemas.openxmlformats.org/drawingml/2006/main">
          <a:r>
            <a:rPr lang="fr-FR" sz="3200" b="1" dirty="0" smtClean="0">
              <a:solidFill>
                <a:schemeClr val="bg1"/>
              </a:solidFill>
            </a:rPr>
            <a:t>Croissance intelligente et inclusive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54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852" y="0"/>
            <a:ext cx="297254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4"/>
            <a:ext cx="2972547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852" y="9428164"/>
            <a:ext cx="2972547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EC7A9CE-B5D3-4830-AA57-DD8049CE9F26}" type="slidenum">
              <a:rPr lang="en-GB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7662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54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852" y="0"/>
            <a:ext cx="297254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773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480" y="4714876"/>
            <a:ext cx="5487041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4"/>
            <a:ext cx="2972547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852" y="9428164"/>
            <a:ext cx="2972547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6441B25-C4D1-47DB-817D-B9C4FC5392FB}" type="slidenum">
              <a:rPr lang="en-GB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99238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11216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3375" y="-149225"/>
            <a:ext cx="6337300" cy="47529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69070478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101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18683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102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323867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103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26989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104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0417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0704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5625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617944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3883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39587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17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0678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758826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19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7805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2635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04299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21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0316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22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978979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40" indent="-17144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36503-9412-4DE3-866A-275637C65926}" type="slidenum">
              <a:rPr lang="en-GB" altLang="en-US" smtClean="0"/>
              <a:pPr/>
              <a:t>23</a:t>
            </a:fld>
            <a:endParaRPr lang="fr-FR" altLang="en-US" dirty="0"/>
          </a:p>
        </p:txBody>
      </p:sp>
    </p:spTree>
    <p:extLst>
      <p:ext uri="{BB962C8B-B14F-4D97-AF65-F5344CB8AC3E}">
        <p14:creationId xmlns:p14="http://schemas.microsoft.com/office/powerpoint/2010/main" val="26545383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41735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046581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24392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27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12843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28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21648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29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3561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30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7659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05831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31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29601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36">
              <a:defRPr/>
            </a:pP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32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38427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33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388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34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3837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35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37429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36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05727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37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19830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36">
              <a:defRPr/>
            </a:pP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38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5106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36">
              <a:defRPr/>
            </a:pP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39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32741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40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559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AF308-FE3F-4D0C-B934-B1F7D69B0793}" type="slidenum">
              <a:rPr lang="de-DE" smtClean="0">
                <a:solidFill>
                  <a:prstClr val="black"/>
                </a:solidFill>
              </a:rPr>
              <a:pPr/>
              <a:t>5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41380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41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18760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42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20037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43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85936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44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6975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45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98114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46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15890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47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15890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48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73217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49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28616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50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1964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AF308-FE3F-4D0C-B934-B1F7D69B0793}" type="slidenum">
              <a:rPr lang="de-DE" smtClean="0">
                <a:solidFill>
                  <a:prstClr val="black"/>
                </a:solidFill>
              </a:rPr>
              <a:pPr/>
              <a:t>6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61009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51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18845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52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38616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53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16453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54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59987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55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30353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56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21744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57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80017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58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73051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59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59927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60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0513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651588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61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48289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62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802368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63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73938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64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56586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65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522643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66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81435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9CB52A-CDB0-42B1-B8EC-08B0E79C3D01}" type="slidenum">
              <a:rPr lang="en-GB" altLang="en-US" smtClean="0">
                <a:solidFill>
                  <a:prstClr val="black"/>
                </a:solidFill>
              </a:rPr>
              <a:pPr/>
              <a:t>67</a:t>
            </a:fld>
            <a:endParaRPr lang="en-GB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7702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68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09707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69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167827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9CB52A-CDB0-42B1-B8EC-08B0E79C3D01}" type="slidenum">
              <a:rPr lang="en-GB" altLang="en-US" smtClean="0">
                <a:solidFill>
                  <a:prstClr val="black"/>
                </a:solidFill>
              </a:rPr>
              <a:pPr/>
              <a:t>70</a:t>
            </a:fld>
            <a:endParaRPr lang="en-GB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9423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9384822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71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06217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72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718312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36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73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635394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74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317990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75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659668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76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054570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77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434502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78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908794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79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097298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80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2296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03498745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CEC287-77F2-48B5-857F-FDC67657C49A}" type="slidenum">
              <a:rPr lang="en-GB" altLang="en-US" smtClean="0">
                <a:solidFill>
                  <a:prstClr val="black"/>
                </a:solidFill>
              </a:rPr>
              <a:pPr/>
              <a:t>81</a:t>
            </a:fld>
            <a:endParaRPr lang="en-GB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406563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82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435627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CEC287-77F2-48B5-857F-FDC67657C49A}" type="slidenum">
              <a:rPr lang="en-GB" altLang="en-US" smtClean="0">
                <a:solidFill>
                  <a:prstClr val="black"/>
                </a:solidFill>
              </a:rPr>
              <a:pPr/>
              <a:t>83</a:t>
            </a:fld>
            <a:endParaRPr lang="en-GB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132914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84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363200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85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090936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86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280361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87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281890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88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649380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89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956480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90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4760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36">
              <a:defRPr/>
            </a:pP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51069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91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592724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92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088318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93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501050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94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210619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95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561252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957">
              <a:defRPr/>
            </a:pP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96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976322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97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577483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98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041707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99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9846589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100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18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0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83"/>
          <a:stretch/>
        </p:blipFill>
        <p:spPr>
          <a:xfrm>
            <a:off x="0" y="1096108"/>
            <a:ext cx="9144000" cy="5761892"/>
          </a:xfrm>
          <a:prstGeom prst="rect">
            <a:avLst/>
          </a:prstGeom>
        </p:spPr>
      </p:pic>
      <p:pic>
        <p:nvPicPr>
          <p:cNvPr id="5" name="Picture 6" descr="LOGO CE-EN-quadri.eps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06000" y="309600"/>
            <a:ext cx="1584325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30000" y="6669360"/>
            <a:ext cx="684213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251520" y="6381328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E3A941"/>
                </a:solidFill>
                <a:latin typeface="Arial" panose="020B0604020202020204" pitchFamily="34" charset="0"/>
              </a:rPr>
              <a:t>#InvestEU</a:t>
            </a:r>
            <a:endParaRPr lang="fr-FR" sz="1600" dirty="0">
              <a:solidFill>
                <a:srgbClr val="E3A9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6125866"/>
            <a:ext cx="1947315" cy="5109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3"/>
          <a:stretch/>
        </p:blipFill>
        <p:spPr>
          <a:xfrm>
            <a:off x="1" y="72008"/>
            <a:ext cx="9144000" cy="764704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2671480" y="44624"/>
            <a:ext cx="3801041" cy="8079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1800" kern="2100" spc="30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COMMISSION EUROPÉENNE</a:t>
            </a:r>
          </a:p>
          <a:p>
            <a:pPr algn="ctr">
              <a:lnSpc>
                <a:spcPct val="150000"/>
              </a:lnSpc>
            </a:pPr>
            <a:r>
              <a:rPr lang="fr-FR" sz="1300" b="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L’ORGANE EXÉCUTIF DE L’UE</a:t>
            </a:r>
          </a:p>
        </p:txBody>
      </p:sp>
    </p:spTree>
    <p:extLst>
      <p:ext uri="{BB962C8B-B14F-4D97-AF65-F5344CB8AC3E}">
        <p14:creationId xmlns:p14="http://schemas.microsoft.com/office/powerpoint/2010/main" val="2713555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7795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8722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2783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COMMISSION EUROPÉENNE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L'ORGANE EXÉCUTIF DE L'UE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7112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251519" y="6381328"/>
            <a:ext cx="19908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GB" sz="1600" dirty="0" err="1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EUTrade</a:t>
            </a:r>
            <a:endParaRPr lang="en-GB" sz="1600" dirty="0">
              <a:solidFill>
                <a:srgbClr val="C74B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6125866"/>
            <a:ext cx="1947315" cy="5109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3"/>
          <a:stretch/>
        </p:blipFill>
        <p:spPr>
          <a:xfrm>
            <a:off x="1" y="72008"/>
            <a:ext cx="9144000" cy="764704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2479126" y="44624"/>
            <a:ext cx="4185761" cy="8079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1800" kern="2100" spc="30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COMMISSION EUROPÉENNE</a:t>
            </a:r>
            <a:endParaRPr lang="en-GB" sz="1800" kern="2100" spc="300" dirty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GB" sz="1300" b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L'ORGANE EXÉCUTIF DE L'UE</a:t>
            </a:r>
            <a:endParaRPr lang="en-GB" sz="1300" b="0" dirty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3923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6337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38" y="6388544"/>
            <a:ext cx="545593" cy="353569"/>
          </a:xfrm>
          <a:prstGeom prst="rect">
            <a:avLst/>
          </a:prstGeom>
        </p:spPr>
      </p:pic>
      <p:pic>
        <p:nvPicPr>
          <p:cNvPr id="10" name="Picture 17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6145213"/>
            <a:ext cx="2243137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 userDrawn="1"/>
        </p:nvSpPr>
        <p:spPr>
          <a:xfrm>
            <a:off x="0" y="476672"/>
            <a:ext cx="9143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0" spc="300" dirty="0">
                <a:solidFill>
                  <a:srgbClr val="C943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TRANSATLANTIC TRADE AND INVESTMENT PARTNERSHIP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-1" y="476672"/>
            <a:ext cx="1115617" cy="216024"/>
          </a:xfrm>
          <a:prstGeom prst="rect">
            <a:avLst/>
          </a:prstGeom>
          <a:solidFill>
            <a:srgbClr val="C943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>
              <a:solidFill>
                <a:srgbClr val="000000">
                  <a:lumMod val="95000"/>
                  <a:lumOff val="5000"/>
                </a:srgbClr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8028382" y="476672"/>
            <a:ext cx="1115618" cy="216024"/>
          </a:xfrm>
          <a:prstGeom prst="rect">
            <a:avLst/>
          </a:prstGeom>
          <a:solidFill>
            <a:srgbClr val="C943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>
              <a:solidFill>
                <a:srgbClr val="000000">
                  <a:lumMod val="95000"/>
                  <a:lumOff val="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92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251520" y="6381328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4FC4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GB" sz="1600" dirty="0" err="1">
                <a:solidFill>
                  <a:srgbClr val="4FC4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EUJustice</a:t>
            </a:r>
            <a:endParaRPr lang="en-GB" sz="1600" dirty="0">
              <a:solidFill>
                <a:srgbClr val="4FC4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6125866"/>
            <a:ext cx="1947315" cy="5109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3"/>
          <a:stretch/>
        </p:blipFill>
        <p:spPr>
          <a:xfrm>
            <a:off x="1" y="72008"/>
            <a:ext cx="9144000" cy="764704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2479126" y="44624"/>
            <a:ext cx="4185761" cy="8079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1800" kern="2100" spc="30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COMMISSION EUROPÉENNE</a:t>
            </a:r>
            <a:endParaRPr lang="en-GB" sz="1800" kern="2100" spc="300" dirty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GB" sz="1300" b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L'ORGANE EXÉCUTIF DE L'UE</a:t>
            </a:r>
            <a:endParaRPr lang="en-GB" sz="1300" b="0" dirty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319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251520" y="6381328"/>
            <a:ext cx="237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6360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#</a:t>
            </a:r>
            <a:r>
              <a:rPr lang="en-GB" sz="1600" dirty="0" err="1">
                <a:solidFill>
                  <a:srgbClr val="6360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MigrationEU</a:t>
            </a:r>
            <a:endParaRPr lang="en-GB" sz="1600" dirty="0">
              <a:solidFill>
                <a:srgbClr val="6360A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6125866"/>
            <a:ext cx="1947315" cy="510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488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251519" y="6381328"/>
            <a:ext cx="24482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CBA8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GB" sz="1400" dirty="0" err="1">
                <a:solidFill>
                  <a:srgbClr val="CBA8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EUGlobalPlayer</a:t>
            </a:r>
            <a:endParaRPr lang="en-GB" sz="1400" dirty="0">
              <a:solidFill>
                <a:srgbClr val="CBA8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6125866"/>
            <a:ext cx="1947315" cy="5109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3"/>
          <a:stretch/>
        </p:blipFill>
        <p:spPr>
          <a:xfrm>
            <a:off x="1" y="72008"/>
            <a:ext cx="9144000" cy="764704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2479126" y="44624"/>
            <a:ext cx="4185761" cy="8079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1800" kern="2100" spc="30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COMMISSION EUROPÉENNE</a:t>
            </a:r>
          </a:p>
          <a:p>
            <a:pPr algn="ctr">
              <a:lnSpc>
                <a:spcPct val="150000"/>
              </a:lnSpc>
            </a:pPr>
            <a:r>
              <a:rPr lang="en-GB" sz="1300" b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L'ORGANE EXÉCUTIF DE L'UE</a:t>
            </a:r>
            <a:endParaRPr lang="en-GB" sz="1300" b="0" dirty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14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37126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67544" y="6297439"/>
            <a:ext cx="2133600" cy="47625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37EC8A20-BA03-4FF7-8742-03D8AD4CA4F4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3633788"/>
          </a:xfrm>
        </p:spPr>
        <p:txBody>
          <a:bodyPr/>
          <a:lstStyle>
            <a:lvl1pPr marL="342900" indent="-342900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3"/>
          <a:stretch/>
        </p:blipFill>
        <p:spPr>
          <a:xfrm>
            <a:off x="1" y="72008"/>
            <a:ext cx="9144000" cy="764704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2420386" y="44624"/>
            <a:ext cx="4303230" cy="8079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1800" b="1" kern="2100" spc="300" baseline="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COMMISSION EUROPÉENNE</a:t>
            </a:r>
          </a:p>
          <a:p>
            <a:pPr algn="ctr">
              <a:lnSpc>
                <a:spcPct val="150000"/>
              </a:lnSpc>
            </a:pPr>
            <a:r>
              <a:rPr lang="en-GB" sz="1300" b="0" i="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L’EXÉCUTIF POLITIQUE</a:t>
            </a:r>
            <a:r>
              <a:rPr lang="en-GB" sz="1300" b="0" i="0" baseline="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 DE L'UE</a:t>
            </a:r>
            <a:endParaRPr lang="en-GB" sz="1300" b="0" i="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1026" name="Picture 2" descr="logo-ce-horizontal-fr-quadri-hr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012" y="6151418"/>
            <a:ext cx="2243137" cy="61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5402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6125866"/>
            <a:ext cx="1947315" cy="510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235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37126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67544" y="6297439"/>
            <a:ext cx="2133600" cy="476250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37EC8A20-BA03-4FF7-8742-03D8AD4CA4F4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36337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3"/>
          <a:stretch/>
        </p:blipFill>
        <p:spPr>
          <a:xfrm>
            <a:off x="1" y="72008"/>
            <a:ext cx="9144000" cy="764704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2420386" y="44624"/>
            <a:ext cx="4303230" cy="8079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1800" b="1" kern="2100" spc="300" baseline="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COMMISSION EUROPÉENNE</a:t>
            </a:r>
          </a:p>
          <a:p>
            <a:pPr algn="ctr">
              <a:lnSpc>
                <a:spcPct val="150000"/>
              </a:lnSpc>
            </a:pPr>
            <a:r>
              <a:rPr lang="en-GB" sz="1300" b="0" i="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L’EXÉCUTIF POLITIQUE</a:t>
            </a:r>
            <a:r>
              <a:rPr lang="en-GB" sz="1300" b="0" i="0" baseline="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 DE L'UE</a:t>
            </a:r>
            <a:endParaRPr lang="en-GB" sz="1300" b="0" i="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1026" name="Picture 2" descr="logo-ce-horizontal-fr-quadri-hr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012" y="6151418"/>
            <a:ext cx="2243137" cy="61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84266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83"/>
          <a:stretch/>
        </p:blipFill>
        <p:spPr>
          <a:xfrm>
            <a:off x="0" y="1096108"/>
            <a:ext cx="9144000" cy="5761892"/>
          </a:xfrm>
          <a:prstGeom prst="rect">
            <a:avLst/>
          </a:prstGeom>
        </p:spPr>
      </p:pic>
      <p:pic>
        <p:nvPicPr>
          <p:cNvPr id="5" name="Picture 6" descr="LOGO CE-EN-quadri.eps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06000" y="309600"/>
            <a:ext cx="1584325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30000" y="6669360"/>
            <a:ext cx="684213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235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37126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67544" y="6297439"/>
            <a:ext cx="2133600" cy="47625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37EC8A20-BA03-4FF7-8742-03D8AD4CA4F4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739428"/>
            <a:ext cx="8229600" cy="3633788"/>
          </a:xfrm>
        </p:spPr>
        <p:txBody>
          <a:bodyPr/>
          <a:lstStyle>
            <a:lvl1pPr marL="342900" indent="-342900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3"/>
          <a:stretch/>
        </p:blipFill>
        <p:spPr>
          <a:xfrm>
            <a:off x="1" y="72008"/>
            <a:ext cx="9144000" cy="764704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2479120" y="44624"/>
            <a:ext cx="4185761" cy="8079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1800" kern="2100" spc="30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COMMISSION EUROPÉENNE</a:t>
            </a:r>
            <a:endParaRPr lang="en-GB" sz="1800" kern="2100" spc="300" dirty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fr-FR" sz="1300" b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L'ORGANE EXÉCUTIF DE L'UE</a:t>
            </a:r>
            <a:endParaRPr lang="en-GB" sz="1300" b="0" dirty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7823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37126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67544" y="6297439"/>
            <a:ext cx="2133600" cy="47625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37EC8A20-BA03-4FF7-8742-03D8AD4CA4F4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3633788"/>
          </a:xfrm>
        </p:spPr>
        <p:txBody>
          <a:bodyPr/>
          <a:lstStyle>
            <a:lvl1pPr marL="342900" indent="-342900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3"/>
          <a:stretch/>
        </p:blipFill>
        <p:spPr>
          <a:xfrm>
            <a:off x="1" y="72008"/>
            <a:ext cx="9144000" cy="764704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2479126" y="44624"/>
            <a:ext cx="4185761" cy="8079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1800" kern="2100" spc="30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COMMISSION EUROPÉENNE</a:t>
            </a:r>
            <a:endParaRPr lang="en-GB" sz="1800" kern="2100" spc="300" dirty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GB" sz="1300" b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L'ORGANE EXÉCUTIF DE L'UE</a:t>
            </a:r>
            <a:endParaRPr lang="en-GB" sz="1300" b="0" dirty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840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04"/>
            <a:ext cx="9144000" cy="6808591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5" name="Picture 5" descr="LOGO CE-EN-NEG-quadri.ai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0400" y="3600"/>
            <a:ext cx="151130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2438" y="6669360"/>
            <a:ext cx="596900" cy="198438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37288"/>
            <a:ext cx="2895600" cy="4841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61DAA-5BBC-4812-876F-0D7C7B9EA75C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633788"/>
          </a:xfrm>
        </p:spPr>
        <p:txBody>
          <a:bodyPr/>
          <a:lstStyle>
            <a:lvl1pPr marL="342900" indent="-342900">
              <a:buClr>
                <a:srgbClr val="0F5494"/>
              </a:buClr>
              <a:buFont typeface="Arial" pitchFamily="34" charset="0"/>
              <a:buChar char="•"/>
              <a:defRPr i="0"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65307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1"/>
              </a:gs>
              <a:gs pos="100000">
                <a:schemeClr val="accent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  <a:extLst/>
        </p:spPr>
        <p:txBody>
          <a:bodyPr vert="horz" wrap="square" lIns="91422" tIns="45711" rIns="91422" bIns="45711" numCol="1" rtlCol="0" anchor="ctr" anchorCtr="0" compatLnSpc="1">
            <a:prstTxWarp prst="textNoShape">
              <a:avLst/>
            </a:prstTxWarp>
          </a:bodyPr>
          <a:lstStyle/>
          <a:p>
            <a:pPr marL="3174" defTabSz="914217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058" y="6124448"/>
            <a:ext cx="1946977" cy="51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250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83"/>
          <a:stretch/>
        </p:blipFill>
        <p:spPr>
          <a:xfrm>
            <a:off x="0" y="1096108"/>
            <a:ext cx="9144000" cy="5761892"/>
          </a:xfrm>
          <a:prstGeom prst="rect">
            <a:avLst/>
          </a:prstGeom>
        </p:spPr>
      </p:pic>
      <p:pic>
        <p:nvPicPr>
          <p:cNvPr id="5" name="Picture 6" descr="LOGO CE-EN-quadri.eps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06000" y="309600"/>
            <a:ext cx="1584325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30000" y="6669360"/>
            <a:ext cx="684213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677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37126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67544" y="6297439"/>
            <a:ext cx="2133600" cy="47625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37EC8A20-BA03-4FF7-8742-03D8AD4CA4F4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r>
              <a:rPr lang="en-GB" dirty="0" smtClean="0">
                <a:solidFill>
                  <a:srgbClr val="000000"/>
                </a:solidFill>
              </a:rPr>
              <a:t>z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3633788"/>
          </a:xfrm>
        </p:spPr>
        <p:txBody>
          <a:bodyPr/>
          <a:lstStyle>
            <a:lvl1pPr marL="342900" indent="-342900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3"/>
          <a:stretch/>
        </p:blipFill>
        <p:spPr>
          <a:xfrm>
            <a:off x="1" y="72008"/>
            <a:ext cx="9144000" cy="764704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2671480" y="44624"/>
            <a:ext cx="3801041" cy="8079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1800" kern="2100" spc="30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COMMISSION EUROPÉENNE</a:t>
            </a:r>
          </a:p>
          <a:p>
            <a:pPr algn="ctr">
              <a:lnSpc>
                <a:spcPct val="150000"/>
              </a:lnSpc>
            </a:pPr>
            <a:r>
              <a:rPr lang="fr-FR" sz="1300" b="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L’ORGANE EXÉCUTIF DE L’UE</a:t>
            </a:r>
          </a:p>
        </p:txBody>
      </p:sp>
    </p:spTree>
    <p:extLst>
      <p:ext uri="{BB962C8B-B14F-4D97-AF65-F5344CB8AC3E}">
        <p14:creationId xmlns:p14="http://schemas.microsoft.com/office/powerpoint/2010/main" val="715621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8D21B7-B314-438C-91E9-7FF9087DC078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03"/>
          <a:stretch/>
        </p:blipFill>
        <p:spPr>
          <a:xfrm>
            <a:off x="0" y="1090568"/>
            <a:ext cx="9144000" cy="57674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07438" y="309600"/>
            <a:ext cx="1581448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929411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04"/>
            <a:ext cx="9144000" cy="6808591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5" name="Picture 5" descr="LOGO CE-EN-NEG-quadri.ai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0400" y="3600"/>
            <a:ext cx="151130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2438" y="6669360"/>
            <a:ext cx="596900" cy="198438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37288"/>
            <a:ext cx="2895600" cy="4841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61DAA-5BBC-4812-876F-0D7C7B9EA75C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633788"/>
          </a:xfrm>
        </p:spPr>
        <p:txBody>
          <a:bodyPr/>
          <a:lstStyle>
            <a:lvl1pPr marL="342900" indent="-342900">
              <a:buClr>
                <a:srgbClr val="0F5494"/>
              </a:buClr>
              <a:buFont typeface="Arial" pitchFamily="34" charset="0"/>
              <a:buChar char="•"/>
              <a:defRPr i="0"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36759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1650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04"/>
            <a:ext cx="9144000" cy="6808591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5" name="Picture 5" descr="LOGO CE-EN-NEG-quadri.ai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0400" y="3600"/>
            <a:ext cx="151130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2438" y="6669360"/>
            <a:ext cx="596900" cy="198438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37288"/>
            <a:ext cx="2895600" cy="4841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61DAA-5BBC-4812-876F-0D7C7B9EA75C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633788"/>
          </a:xfrm>
        </p:spPr>
        <p:txBody>
          <a:bodyPr/>
          <a:lstStyle>
            <a:lvl1pPr marL="342900" indent="-342900">
              <a:buClr>
                <a:srgbClr val="0F5494"/>
              </a:buClr>
              <a:buFont typeface="Arial" pitchFamily="34" charset="0"/>
              <a:buChar char="•"/>
              <a:defRPr i="0"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096124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83"/>
          <a:stretch/>
        </p:blipFill>
        <p:spPr>
          <a:xfrm>
            <a:off x="0" y="1096108"/>
            <a:ext cx="9144000" cy="5761892"/>
          </a:xfrm>
          <a:prstGeom prst="rect">
            <a:avLst/>
          </a:prstGeom>
        </p:spPr>
      </p:pic>
      <p:pic>
        <p:nvPicPr>
          <p:cNvPr id="5" name="Picture 6" descr="LOGO CE-EN-quadri.eps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06000" y="309600"/>
            <a:ext cx="1584325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30000" y="6669360"/>
            <a:ext cx="684213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222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37126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67544" y="6297439"/>
            <a:ext cx="2133600" cy="47625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37EC8A20-BA03-4FF7-8742-03D8AD4CA4F4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3633788"/>
          </a:xfrm>
        </p:spPr>
        <p:txBody>
          <a:bodyPr/>
          <a:lstStyle>
            <a:lvl1pPr marL="342900" indent="-342900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3"/>
          <a:stretch/>
        </p:blipFill>
        <p:spPr>
          <a:xfrm>
            <a:off x="1" y="72008"/>
            <a:ext cx="9144000" cy="764704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2671480" y="44624"/>
            <a:ext cx="3801041" cy="8079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1800" kern="2100" spc="30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COMMISSION EUROPÉENNE</a:t>
            </a:r>
          </a:p>
          <a:p>
            <a:pPr algn="ctr">
              <a:lnSpc>
                <a:spcPct val="150000"/>
              </a:lnSpc>
            </a:pPr>
            <a:r>
              <a:rPr lang="fr-FR" sz="1300" b="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L’ORGANE EXÉCUTIF DE L’UE</a:t>
            </a:r>
          </a:p>
        </p:txBody>
      </p:sp>
    </p:spTree>
    <p:extLst>
      <p:ext uri="{BB962C8B-B14F-4D97-AF65-F5344CB8AC3E}">
        <p14:creationId xmlns:p14="http://schemas.microsoft.com/office/powerpoint/2010/main" val="1253683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37126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67544" y="6297439"/>
            <a:ext cx="2133600" cy="47625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37EC8A20-BA03-4FF7-8742-03D8AD4CA4F4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3633788"/>
          </a:xfrm>
        </p:spPr>
        <p:txBody>
          <a:bodyPr/>
          <a:lstStyle>
            <a:lvl1pPr marL="342900" indent="-342900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3"/>
          <a:stretch/>
        </p:blipFill>
        <p:spPr>
          <a:xfrm>
            <a:off x="1" y="72008"/>
            <a:ext cx="9144000" cy="764704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2671480" y="44624"/>
            <a:ext cx="3801041" cy="8079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1800" kern="2100" spc="30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COMMISSION EUROPÉENNE</a:t>
            </a:r>
          </a:p>
          <a:p>
            <a:pPr algn="ctr">
              <a:lnSpc>
                <a:spcPct val="150000"/>
              </a:lnSpc>
            </a:pPr>
            <a:r>
              <a:rPr lang="fr-FR" sz="1300" b="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L’ORGANE EXÉCUTIF DE L’UE</a:t>
            </a:r>
          </a:p>
        </p:txBody>
      </p:sp>
    </p:spTree>
    <p:extLst>
      <p:ext uri="{BB962C8B-B14F-4D97-AF65-F5344CB8AC3E}">
        <p14:creationId xmlns:p14="http://schemas.microsoft.com/office/powerpoint/2010/main" val="2037758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04"/>
            <a:ext cx="9144000" cy="6808591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5" name="Picture 5" descr="LOGO CE-EN-NEG-quadri.ai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0400" y="3600"/>
            <a:ext cx="151130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2438" y="6669360"/>
            <a:ext cx="596900" cy="198438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37288"/>
            <a:ext cx="2895600" cy="4841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61DAA-5BBC-4812-876F-0D7C7B9EA75C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633788"/>
          </a:xfrm>
        </p:spPr>
        <p:txBody>
          <a:bodyPr/>
          <a:lstStyle>
            <a:lvl1pPr marL="342900" indent="-342900">
              <a:buClr>
                <a:srgbClr val="0F5494"/>
              </a:buClr>
              <a:buFont typeface="Arial" pitchFamily="34" charset="0"/>
              <a:buChar char="•"/>
              <a:defRPr i="0"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12791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1"/>
              </a:gs>
              <a:gs pos="100000">
                <a:schemeClr val="accent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  <a:extLst/>
        </p:spPr>
        <p:txBody>
          <a:bodyPr vert="horz" wrap="square" lIns="91422" tIns="45711" rIns="91422" bIns="45711" numCol="1" rtlCol="0" anchor="ctr" anchorCtr="0" compatLnSpc="1">
            <a:prstTxWarp prst="textNoShape">
              <a:avLst/>
            </a:prstTxWarp>
          </a:bodyPr>
          <a:lstStyle/>
          <a:p>
            <a:pPr marL="3174" defTabSz="914217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058" y="6124448"/>
            <a:ext cx="1946977" cy="51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466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8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9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theme" Target="../theme/theme13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3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jpe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239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87600"/>
            <a:ext cx="82296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dirty="0" smtClean="0"/>
              <a:t>Et dolor fragum</a:t>
            </a:r>
            <a:endParaRPr lang="en-GB" dirty="0" smtClean="0"/>
          </a:p>
          <a:p>
            <a:pPr lvl="1"/>
            <a:r>
              <a:rPr lang="en-GB" dirty="0" smtClean="0"/>
              <a:t>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  <a:p>
            <a:pPr lvl="2"/>
            <a:r>
              <a:rPr lang="en-GB" dirty="0" smtClean="0"/>
              <a:t>- 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lang="en-GB" sz="14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C8D21B7-B314-438C-91E9-7FF9087DC07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2" r:id="rId2"/>
    <p:sldLayoutId id="2147483755" r:id="rId3"/>
    <p:sldLayoutId id="2147483754" r:id="rId4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3"/>
          <a:stretch/>
        </p:blipFill>
        <p:spPr>
          <a:xfrm>
            <a:off x="1" y="72008"/>
            <a:ext cx="9144000" cy="764704"/>
          </a:xfrm>
          <a:prstGeom prst="rect">
            <a:avLst/>
          </a:prstGeom>
        </p:spPr>
      </p:pic>
      <p:sp>
        <p:nvSpPr>
          <p:cNvPr id="3" name="TextBox 2"/>
          <p:cNvSpPr txBox="1"/>
          <p:nvPr userDrawn="1"/>
        </p:nvSpPr>
        <p:spPr>
          <a:xfrm>
            <a:off x="2479126" y="44624"/>
            <a:ext cx="4185761" cy="8079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1800" kern="2100" spc="30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COMMISSION EUROPÉENNE</a:t>
            </a:r>
          </a:p>
          <a:p>
            <a:pPr algn="ctr">
              <a:lnSpc>
                <a:spcPct val="150000"/>
              </a:lnSpc>
            </a:pPr>
            <a:r>
              <a:rPr lang="en-GB" sz="1300" b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L'ORGANE EXÉCUTIF DE L'UE</a:t>
            </a:r>
            <a:endParaRPr lang="en-GB" sz="1300" b="0" dirty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717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</p:sldLayoutIdLst>
  <p:timing>
    <p:tnLst>
      <p:par>
        <p:cTn id="1" dur="indefinite" restart="never" nodeType="tmRoot"/>
      </p:par>
    </p:tnLst>
  </p:timing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384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6125866"/>
            <a:ext cx="1947315" cy="5109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3"/>
          <a:stretch/>
        </p:blipFill>
        <p:spPr>
          <a:xfrm>
            <a:off x="1" y="72008"/>
            <a:ext cx="9144000" cy="764704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2479126" y="44624"/>
            <a:ext cx="4185761" cy="8079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1800" kern="2100" spc="30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COMMISSION EUROPÉENNE</a:t>
            </a:r>
            <a:endParaRPr lang="en-GB" sz="1800" kern="2100" spc="300" dirty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GB" sz="1300" b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L'ORGANE EXÉCUTIF DE L'UE</a:t>
            </a:r>
            <a:endParaRPr lang="en-GB" sz="1300" b="0" dirty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0431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35" r:id="rId3"/>
  </p:sldLayoutIdLst>
  <p:timing>
    <p:tnLst>
      <p:par>
        <p:cTn id="1" dur="indefinite" restart="never" nodeType="tmRoot"/>
      </p:par>
    </p:tnLst>
  </p:timing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239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87600"/>
            <a:ext cx="82296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dirty="0" smtClean="0"/>
              <a:t>Et dolor fragum</a:t>
            </a:r>
            <a:endParaRPr lang="en-GB" dirty="0" smtClean="0"/>
          </a:p>
          <a:p>
            <a:pPr lvl="1"/>
            <a:r>
              <a:rPr lang="en-GB" dirty="0" smtClean="0"/>
              <a:t>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  <a:p>
            <a:pPr lvl="2"/>
            <a:r>
              <a:rPr lang="en-GB" dirty="0" smtClean="0"/>
              <a:t>- 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lang="en-GB" sz="14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C8D21B7-B314-438C-91E9-7FF9087DC078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174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</p:sldLayoutIdLst>
  <p:hf sldNum="0"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239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87600"/>
            <a:ext cx="82296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dirty="0" smtClean="0"/>
              <a:t>Et dolor fragum</a:t>
            </a:r>
            <a:endParaRPr lang="en-GB" dirty="0" smtClean="0"/>
          </a:p>
          <a:p>
            <a:pPr lvl="1"/>
            <a:r>
              <a:rPr lang="en-GB" dirty="0" smtClean="0"/>
              <a:t>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  <a:p>
            <a:pPr lvl="2"/>
            <a:r>
              <a:rPr lang="en-GB" dirty="0" smtClean="0"/>
              <a:t>- 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lang="en-GB" sz="14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C8D21B7-B314-438C-91E9-7FF9087DC078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861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3"/>
          <a:stretch/>
        </p:blipFill>
        <p:spPr>
          <a:xfrm>
            <a:off x="1" y="72008"/>
            <a:ext cx="9144000" cy="764704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2671480" y="44624"/>
            <a:ext cx="3801041" cy="8079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1800" kern="2100" spc="30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COMMISSION EUROPÉENNE</a:t>
            </a:r>
          </a:p>
          <a:p>
            <a:pPr algn="ctr">
              <a:lnSpc>
                <a:spcPct val="150000"/>
              </a:lnSpc>
            </a:pPr>
            <a:r>
              <a:rPr lang="fr-FR" sz="1300" b="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L’ORGANE EXÉCUTIF DE L’UE</a:t>
            </a:r>
          </a:p>
        </p:txBody>
      </p:sp>
    </p:spTree>
    <p:extLst>
      <p:ext uri="{BB962C8B-B14F-4D97-AF65-F5344CB8AC3E}">
        <p14:creationId xmlns:p14="http://schemas.microsoft.com/office/powerpoint/2010/main" val="194129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</p:sldLayoutIdLst>
  <p:timing>
    <p:tnLst>
      <p:par>
        <p:cTn id="1" dur="indefinite" restart="never" nodeType="tmRoot"/>
      </p:par>
    </p:tnLst>
  </p:timing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239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87600"/>
            <a:ext cx="82296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dirty="0" smtClean="0"/>
              <a:t>Et dolor fragum</a:t>
            </a:r>
            <a:endParaRPr lang="en-GB" dirty="0" smtClean="0"/>
          </a:p>
          <a:p>
            <a:pPr lvl="1"/>
            <a:r>
              <a:rPr lang="en-GB" dirty="0" smtClean="0"/>
              <a:t>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  <a:p>
            <a:pPr lvl="2"/>
            <a:r>
              <a:rPr lang="en-GB" dirty="0" smtClean="0"/>
              <a:t>- 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lang="en-GB" sz="14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C8D21B7-B314-438C-91E9-7FF9087DC078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064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</p:sldLayoutIdLst>
  <p:hf sldNum="0"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818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</p:sldLayoutIdLst>
  <p:timing>
    <p:tnLst>
      <p:par>
        <p:cTn id="1" dur="indefinite" restart="never" nodeType="tmRoot"/>
      </p:par>
    </p:tnLst>
  </p:timing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251520" y="6381328"/>
            <a:ext cx="2736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81408B"/>
                </a:solidFill>
                <a:latin typeface="Arial" panose="020B0604020202020204" pitchFamily="34" charset="0"/>
              </a:rPr>
              <a:t> #DigitalSingleMarket</a:t>
            </a:r>
            <a:endParaRPr lang="fr-FR" sz="1600" dirty="0">
              <a:solidFill>
                <a:srgbClr val="81408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6125866"/>
            <a:ext cx="1947315" cy="5109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3"/>
          <a:stretch/>
        </p:blipFill>
        <p:spPr>
          <a:xfrm>
            <a:off x="1" y="72008"/>
            <a:ext cx="9144000" cy="764704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2671480" y="44624"/>
            <a:ext cx="3801041" cy="8079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1800" kern="2100" spc="30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COMMISSION EUROPÉENNE</a:t>
            </a:r>
          </a:p>
          <a:p>
            <a:pPr algn="ctr">
              <a:lnSpc>
                <a:spcPct val="150000"/>
              </a:lnSpc>
            </a:pPr>
            <a:r>
              <a:rPr lang="fr-FR" sz="1300" b="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L’ORGANE EXÉCUTIF DE L’UE</a:t>
            </a:r>
          </a:p>
        </p:txBody>
      </p:sp>
    </p:spTree>
    <p:extLst>
      <p:ext uri="{BB962C8B-B14F-4D97-AF65-F5344CB8AC3E}">
        <p14:creationId xmlns:p14="http://schemas.microsoft.com/office/powerpoint/2010/main" val="2424778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</p:sldLayoutIdLst>
  <p:timing>
    <p:tnLst>
      <p:par>
        <p:cTn id="1" dur="indefinite" restart="never" nodeType="tmRoot"/>
      </p:par>
    </p:tnLst>
  </p:timing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 userDrawn="1"/>
        </p:nvSpPr>
        <p:spPr>
          <a:xfrm>
            <a:off x="251520" y="6381328"/>
            <a:ext cx="30243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8DC640"/>
                </a:solidFill>
                <a:latin typeface="Arial" panose="020B0604020202020204" pitchFamily="34" charset="0"/>
              </a:rPr>
              <a:t>#EnergyUnion</a:t>
            </a:r>
            <a:endParaRPr lang="fr-FR" sz="1600" dirty="0">
              <a:solidFill>
                <a:srgbClr val="8DC6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6125866"/>
            <a:ext cx="1947315" cy="51092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3"/>
          <a:stretch/>
        </p:blipFill>
        <p:spPr>
          <a:xfrm>
            <a:off x="1" y="72008"/>
            <a:ext cx="9144000" cy="764704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2671480" y="44624"/>
            <a:ext cx="3801041" cy="8079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1800" kern="2100" spc="30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COMMISSION EUROPÉENNE</a:t>
            </a:r>
          </a:p>
          <a:p>
            <a:pPr algn="ctr">
              <a:lnSpc>
                <a:spcPct val="150000"/>
              </a:lnSpc>
            </a:pPr>
            <a:r>
              <a:rPr lang="fr-FR" sz="1300" b="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L’ORGANE EXÉCUTIF DE L’UE</a:t>
            </a:r>
          </a:p>
        </p:txBody>
      </p:sp>
    </p:spTree>
    <p:extLst>
      <p:ext uri="{BB962C8B-B14F-4D97-AF65-F5344CB8AC3E}">
        <p14:creationId xmlns:p14="http://schemas.microsoft.com/office/powerpoint/2010/main" val="2248801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</p:sldLayoutIdLst>
  <p:timing>
    <p:tnLst>
      <p:par>
        <p:cTn id="1" dur="indefinite" restart="never" nodeType="tmRoot"/>
      </p:par>
    </p:tnLst>
  </p:timing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251520" y="6381328"/>
            <a:ext cx="2736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E7CA4C"/>
                </a:solidFill>
                <a:latin typeface="Arial" panose="020B0604020202020204" pitchFamily="34" charset="0"/>
              </a:rPr>
              <a:t>#FairTaxationEU</a:t>
            </a:r>
            <a:endParaRPr lang="fr-FR" sz="1600" dirty="0">
              <a:solidFill>
                <a:srgbClr val="E7CA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6125866"/>
            <a:ext cx="1947315" cy="5109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3"/>
          <a:stretch/>
        </p:blipFill>
        <p:spPr>
          <a:xfrm>
            <a:off x="1" y="72008"/>
            <a:ext cx="9144000" cy="764704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2671480" y="44624"/>
            <a:ext cx="3801041" cy="8079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1800" kern="2100" spc="30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COMMISSION EUROPÉENNE</a:t>
            </a:r>
          </a:p>
          <a:p>
            <a:pPr algn="ctr">
              <a:lnSpc>
                <a:spcPct val="150000"/>
              </a:lnSpc>
            </a:pPr>
            <a:r>
              <a:rPr lang="fr-FR" sz="1300" b="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L’ORGANE EXÉCUTIF DE L’UE</a:t>
            </a:r>
          </a:p>
        </p:txBody>
      </p:sp>
    </p:spTree>
    <p:extLst>
      <p:ext uri="{BB962C8B-B14F-4D97-AF65-F5344CB8AC3E}">
        <p14:creationId xmlns:p14="http://schemas.microsoft.com/office/powerpoint/2010/main" val="3865856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</p:sldLayoutIdLst>
  <p:timing>
    <p:tnLst>
      <p:par>
        <p:cTn id="1" dur="indefinite" restart="never" nodeType="tmRoot"/>
      </p:par>
    </p:tnLst>
  </p:timing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251520" y="6381328"/>
            <a:ext cx="30963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8CB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GB" sz="1600" dirty="0" err="1">
                <a:solidFill>
                  <a:srgbClr val="8CB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DeepeningEMU</a:t>
            </a:r>
            <a:endParaRPr lang="en-GB" sz="1600" dirty="0">
              <a:solidFill>
                <a:srgbClr val="8CBC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6125866"/>
            <a:ext cx="1947315" cy="5109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3"/>
          <a:stretch/>
        </p:blipFill>
        <p:spPr>
          <a:xfrm>
            <a:off x="1" y="72008"/>
            <a:ext cx="9144000" cy="764704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2479126" y="44624"/>
            <a:ext cx="4185761" cy="8079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1800" kern="2100" spc="30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COMMISSION EUROPÉENNE</a:t>
            </a:r>
            <a:endParaRPr lang="en-GB" sz="1800" kern="2100" spc="300" dirty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GB" sz="1300" b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L'ORGANE EXÉCUTIF DE L'UE</a:t>
            </a:r>
            <a:endParaRPr lang="en-GB" sz="1300" b="0" dirty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494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</p:sldLayoutIdLst>
  <p:timing>
    <p:tnLst>
      <p:par>
        <p:cTn id="1" dur="indefinite" restart="never" nodeType="tmRoot"/>
      </p:par>
    </p:tnLst>
  </p:timing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256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</p:sldLayoutIdLst>
  <p:timing>
    <p:tnLst>
      <p:par>
        <p:cTn id="1" dur="indefinite" restart="never" nodeType="tmRoot"/>
      </p:par>
    </p:tnLst>
  </p:timing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3"/>
          <a:stretch/>
        </p:blipFill>
        <p:spPr>
          <a:xfrm>
            <a:off x="1" y="72008"/>
            <a:ext cx="9144000" cy="764704"/>
          </a:xfrm>
          <a:prstGeom prst="rect">
            <a:avLst/>
          </a:prstGeom>
        </p:spPr>
      </p:pic>
      <p:sp>
        <p:nvSpPr>
          <p:cNvPr id="3" name="TextBox 2"/>
          <p:cNvSpPr txBox="1"/>
          <p:nvPr userDrawn="1"/>
        </p:nvSpPr>
        <p:spPr>
          <a:xfrm>
            <a:off x="2479126" y="44624"/>
            <a:ext cx="4185761" cy="8079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1800" kern="2100" spc="30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COMMISSION EUROPÉENNE</a:t>
            </a:r>
            <a:endParaRPr lang="en-GB" sz="1800" kern="2100" spc="300" dirty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GB" sz="1300" b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L'ORGANE EXÉCUTIF DE L'UE</a:t>
            </a:r>
            <a:endParaRPr lang="en-GB" sz="1300" b="0" dirty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782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</p:sldLayoutIdLst>
  <p:timing>
    <p:tnLst>
      <p:par>
        <p:cTn id="1" dur="indefinite" restart="never" nodeType="tmRoot"/>
      </p:par>
    </p:tnLst>
  </p:timing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4.png"/><Relationship Id="rId7" Type="http://schemas.openxmlformats.org/officeDocument/2006/relationships/image" Target="../media/image278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77.png"/><Relationship Id="rId5" Type="http://schemas.openxmlformats.org/officeDocument/2006/relationships/image" Target="../media/image276.png"/><Relationship Id="rId4" Type="http://schemas.openxmlformats.org/officeDocument/2006/relationships/image" Target="../media/image275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4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76.png"/><Relationship Id="rId4" Type="http://schemas.openxmlformats.org/officeDocument/2006/relationships/image" Target="../media/image275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7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78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9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81.png"/><Relationship Id="rId4" Type="http://schemas.openxmlformats.org/officeDocument/2006/relationships/image" Target="../media/image280.pn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hyperlink" Target="https://bookshop.europa.eu/fr/home/" TargetMode="External"/><Relationship Id="rId13" Type="http://schemas.openxmlformats.org/officeDocument/2006/relationships/hyperlink" Target="https://ec.europa.eu/commission/white-paper-future-europe-reflections-and-scenarios-eu27-2025_fr" TargetMode="External"/><Relationship Id="rId3" Type="http://schemas.openxmlformats.org/officeDocument/2006/relationships/hyperlink" Target="https://europa.eu/european-union/contact_fr" TargetMode="External"/><Relationship Id="rId7" Type="http://schemas.openxmlformats.org/officeDocument/2006/relationships/hyperlink" Target="http://www.europa.eu/youreurope" TargetMode="External"/><Relationship Id="rId12" Type="http://schemas.openxmlformats.org/officeDocument/2006/relationships/image" Target="../media/image285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83.png"/><Relationship Id="rId11" Type="http://schemas.openxmlformats.org/officeDocument/2006/relationships/hyperlink" Target="https://ec.europa.eu/commission/index_fr" TargetMode="External"/><Relationship Id="rId5" Type="http://schemas.openxmlformats.org/officeDocument/2006/relationships/hyperlink" Target="http://europa.eu/youreurope/citizens/index_fr.htm" TargetMode="External"/><Relationship Id="rId10" Type="http://schemas.openxmlformats.org/officeDocument/2006/relationships/hyperlink" Target="https://europa.eu/european-union/contact_en" TargetMode="External"/><Relationship Id="rId4" Type="http://schemas.openxmlformats.org/officeDocument/2006/relationships/image" Target="../media/image282.jpeg"/><Relationship Id="rId9" Type="http://schemas.openxmlformats.org/officeDocument/2006/relationships/image" Target="../media/image284.png"/><Relationship Id="rId14" Type="http://schemas.openxmlformats.org/officeDocument/2006/relationships/image" Target="../media/image28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creadata.pro/ec-char-timeline-2/web/#/timeline/en" TargetMode="External"/><Relationship Id="rId4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data.pro/ec-char-timeline-2/web/#/timeline/fr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creadata.pro/ec-char-timeline-2/web/#/timeline/fr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readata.pro/ec-char-timeline-2/web/#/timeline/en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55.jpg"/><Relationship Id="rId7" Type="http://schemas.openxmlformats.org/officeDocument/2006/relationships/image" Target="../media/image59.png"/><Relationship Id="rId12" Type="http://schemas.openxmlformats.org/officeDocument/2006/relationships/image" Target="../media/image6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11" Type="http://schemas.openxmlformats.org/officeDocument/2006/relationships/image" Target="../media/image63.jpeg"/><Relationship Id="rId5" Type="http://schemas.openxmlformats.org/officeDocument/2006/relationships/image" Target="../media/image57.jpeg"/><Relationship Id="rId15" Type="http://schemas.openxmlformats.org/officeDocument/2006/relationships/image" Target="../media/image32.png"/><Relationship Id="rId10" Type="http://schemas.openxmlformats.org/officeDocument/2006/relationships/image" Target="../media/image62.jpeg"/><Relationship Id="rId4" Type="http://schemas.openxmlformats.org/officeDocument/2006/relationships/image" Target="../media/image56.png"/><Relationship Id="rId9" Type="http://schemas.openxmlformats.org/officeDocument/2006/relationships/image" Target="../media/image61.jpeg"/><Relationship Id="rId14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80.gif"/><Relationship Id="rId3" Type="http://schemas.openxmlformats.org/officeDocument/2006/relationships/image" Target="../media/image76.png"/><Relationship Id="rId7" Type="http://schemas.openxmlformats.org/officeDocument/2006/relationships/image" Target="../media/image75.png"/><Relationship Id="rId12" Type="http://schemas.openxmlformats.org/officeDocument/2006/relationships/hyperlink" Target="http://creadata.pro/ec-char-timeline-2/web/#/timeline/en" TargetMode="External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79.jpeg"/><Relationship Id="rId5" Type="http://schemas.openxmlformats.org/officeDocument/2006/relationships/image" Target="../media/image69.png"/><Relationship Id="rId15" Type="http://schemas.openxmlformats.org/officeDocument/2006/relationships/image" Target="../media/image82.png"/><Relationship Id="rId10" Type="http://schemas.openxmlformats.org/officeDocument/2006/relationships/image" Target="../media/image78.png"/><Relationship Id="rId4" Type="http://schemas.openxmlformats.org/officeDocument/2006/relationships/image" Target="../media/image68.png"/><Relationship Id="rId9" Type="http://schemas.openxmlformats.org/officeDocument/2006/relationships/image" Target="../media/image77.png"/><Relationship Id="rId14" Type="http://schemas.openxmlformats.org/officeDocument/2006/relationships/image" Target="../media/image8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57.xml"/><Relationship Id="rId13" Type="http://schemas.openxmlformats.org/officeDocument/2006/relationships/slide" Target="slide93.xml"/><Relationship Id="rId3" Type="http://schemas.openxmlformats.org/officeDocument/2006/relationships/image" Target="../media/image86.png"/><Relationship Id="rId7" Type="http://schemas.openxmlformats.org/officeDocument/2006/relationships/slide" Target="slide50.xml"/><Relationship Id="rId12" Type="http://schemas.openxmlformats.org/officeDocument/2006/relationships/slide" Target="slide86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2.xml"/><Relationship Id="rId11" Type="http://schemas.openxmlformats.org/officeDocument/2006/relationships/slide" Target="slide78.xml"/><Relationship Id="rId5" Type="http://schemas.openxmlformats.org/officeDocument/2006/relationships/slide" Target="slide35.xml"/><Relationship Id="rId10" Type="http://schemas.openxmlformats.org/officeDocument/2006/relationships/slide" Target="slide72.xml"/><Relationship Id="rId4" Type="http://schemas.openxmlformats.org/officeDocument/2006/relationships/slide" Target="slide29.xml"/><Relationship Id="rId9" Type="http://schemas.openxmlformats.org/officeDocument/2006/relationships/slide" Target="slide65.xml"/><Relationship Id="rId14" Type="http://schemas.openxmlformats.org/officeDocument/2006/relationships/slide" Target="slide10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ec.europa.eu/avservices/video/player.cfm?&amp;ref=I128482&amp;videolang=INT/EN&amp;sitelang=fr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8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" Target="slide99.xml"/><Relationship Id="rId3" Type="http://schemas.openxmlformats.org/officeDocument/2006/relationships/image" Target="../media/image99.jpe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.xml"/><Relationship Id="rId6" Type="http://schemas.openxmlformats.org/officeDocument/2006/relationships/slide" Target="slide104.xml"/><Relationship Id="rId5" Type="http://schemas.openxmlformats.org/officeDocument/2006/relationships/image" Target="../media/image100.png"/><Relationship Id="rId4" Type="http://schemas.openxmlformats.org/officeDocument/2006/relationships/slide" Target="slide27.xml"/><Relationship Id="rId9" Type="http://schemas.openxmlformats.org/officeDocument/2006/relationships/image" Target="../media/image10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4.png"/><Relationship Id="rId4" Type="http://schemas.openxmlformats.org/officeDocument/2006/relationships/hyperlink" Target="http://ec.europa.eu/avservices/video/player.cfm?ref=I101631&amp;sitelang=en&amp;videolang=EN/FR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" Target="slide99.xml"/><Relationship Id="rId3" Type="http://schemas.openxmlformats.org/officeDocument/2006/relationships/image" Target="../media/image112.jp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1.xml"/><Relationship Id="rId6" Type="http://schemas.openxmlformats.org/officeDocument/2006/relationships/slide" Target="slide104.xml"/><Relationship Id="rId5" Type="http://schemas.openxmlformats.org/officeDocument/2006/relationships/image" Target="../media/image100.png"/><Relationship Id="rId4" Type="http://schemas.openxmlformats.org/officeDocument/2006/relationships/slide" Target="slide27.xml"/><Relationship Id="rId9" Type="http://schemas.openxmlformats.org/officeDocument/2006/relationships/image" Target="../media/image10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4.png"/><Relationship Id="rId4" Type="http://schemas.openxmlformats.org/officeDocument/2006/relationships/hyperlink" Target="http://ec.europa.eu/avservices/video/player.cfm?ref=I125321&amp;sitelang=en&amp;videolang=FR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20.png"/><Relationship Id="rId7" Type="http://schemas.openxmlformats.org/officeDocument/2006/relationships/image" Target="../media/image124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7" Type="http://schemas.openxmlformats.org/officeDocument/2006/relationships/image" Target="../media/image12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7" Type="http://schemas.openxmlformats.org/officeDocument/2006/relationships/image" Target="../media/image12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image" Target="../media/image134.png"/><Relationship Id="rId7" Type="http://schemas.openxmlformats.org/officeDocument/2006/relationships/image" Target="../media/image13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6.png"/><Relationship Id="rId5" Type="http://schemas.openxmlformats.org/officeDocument/2006/relationships/image" Target="../media/image116.png"/><Relationship Id="rId4" Type="http://schemas.openxmlformats.org/officeDocument/2006/relationships/image" Target="../media/image135.png"/><Relationship Id="rId9" Type="http://schemas.openxmlformats.org/officeDocument/2006/relationships/image" Target="../media/image139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" Target="slide99.xml"/><Relationship Id="rId3" Type="http://schemas.openxmlformats.org/officeDocument/2006/relationships/image" Target="../media/image140.jpe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104.xml"/><Relationship Id="rId5" Type="http://schemas.openxmlformats.org/officeDocument/2006/relationships/image" Target="../media/image100.png"/><Relationship Id="rId4" Type="http://schemas.openxmlformats.org/officeDocument/2006/relationships/slide" Target="slide27.xml"/><Relationship Id="rId9" Type="http://schemas.openxmlformats.org/officeDocument/2006/relationships/image" Target="../media/image10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jpeg"/><Relationship Id="rId9" Type="http://schemas.openxmlformats.org/officeDocument/2006/relationships/image" Target="../media/image2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2.png"/><Relationship Id="rId4" Type="http://schemas.openxmlformats.org/officeDocument/2006/relationships/hyperlink" Target="http://europa.eu/!nT46fV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7" Type="http://schemas.openxmlformats.org/officeDocument/2006/relationships/image" Target="../media/image149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8.png"/><Relationship Id="rId5" Type="http://schemas.openxmlformats.org/officeDocument/2006/relationships/image" Target="../media/image147.png"/><Relationship Id="rId4" Type="http://schemas.openxmlformats.org/officeDocument/2006/relationships/image" Target="../media/image146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3" Type="http://schemas.openxmlformats.org/officeDocument/2006/relationships/image" Target="../media/image150.png"/><Relationship Id="rId7" Type="http://schemas.openxmlformats.org/officeDocument/2006/relationships/image" Target="../media/image15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3.png"/><Relationship Id="rId5" Type="http://schemas.openxmlformats.org/officeDocument/2006/relationships/image" Target="../media/image152.png"/><Relationship Id="rId4" Type="http://schemas.openxmlformats.org/officeDocument/2006/relationships/image" Target="../media/image151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slide" Target="slide99.xml"/><Relationship Id="rId3" Type="http://schemas.openxmlformats.org/officeDocument/2006/relationships/image" Target="../media/image156.jpe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104.xml"/><Relationship Id="rId5" Type="http://schemas.openxmlformats.org/officeDocument/2006/relationships/image" Target="../media/image100.png"/><Relationship Id="rId4" Type="http://schemas.openxmlformats.org/officeDocument/2006/relationships/slide" Target="slide27.xml"/><Relationship Id="rId9" Type="http://schemas.openxmlformats.org/officeDocument/2006/relationships/image" Target="../media/image102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58.jpeg"/><Relationship Id="rId4" Type="http://schemas.openxmlformats.org/officeDocument/2006/relationships/hyperlink" Target="http://ec.europa.eu/avservices/video/player.cfm?ref=I110749&amp;sitelang=en" TargetMode="Externa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3" Type="http://schemas.openxmlformats.org/officeDocument/2006/relationships/image" Target="../media/image159.png"/><Relationship Id="rId7" Type="http://schemas.openxmlformats.org/officeDocument/2006/relationships/image" Target="../media/image163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2.png"/><Relationship Id="rId5" Type="http://schemas.openxmlformats.org/officeDocument/2006/relationships/image" Target="../media/image161.png"/><Relationship Id="rId4" Type="http://schemas.openxmlformats.org/officeDocument/2006/relationships/image" Target="../media/image160.png"/><Relationship Id="rId9" Type="http://schemas.openxmlformats.org/officeDocument/2006/relationships/image" Target="../media/image16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68.png"/><Relationship Id="rId4" Type="http://schemas.openxmlformats.org/officeDocument/2006/relationships/image" Target="../media/image16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0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2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7" Type="http://schemas.openxmlformats.org/officeDocument/2006/relationships/image" Target="../media/image102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slide" Target="slide2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77.png"/><Relationship Id="rId4" Type="http://schemas.openxmlformats.org/officeDocument/2006/relationships/hyperlink" Target="http://ec.europa.eu/avservices/video/player.cfm?ref=I126778&amp;videolang=EN&amp;devurl=http://ec.europa.eu/avservices/video/player/config.cfm" TargetMode="Externa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5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1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7" Type="http://schemas.openxmlformats.org/officeDocument/2006/relationships/image" Target="../media/image186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85.png"/><Relationship Id="rId5" Type="http://schemas.openxmlformats.org/officeDocument/2006/relationships/image" Target="../media/image184.png"/><Relationship Id="rId4" Type="http://schemas.openxmlformats.org/officeDocument/2006/relationships/image" Target="../media/image18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data.pro/ec-char-timeline-2/web/#/timeline/en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7" Type="http://schemas.openxmlformats.org/officeDocument/2006/relationships/image" Target="../media/image189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83.png"/><Relationship Id="rId5" Type="http://schemas.openxmlformats.org/officeDocument/2006/relationships/image" Target="../media/image185.png"/><Relationship Id="rId4" Type="http://schemas.openxmlformats.org/officeDocument/2006/relationships/image" Target="../media/image188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slide" Target="slide99.xml"/><Relationship Id="rId3" Type="http://schemas.openxmlformats.org/officeDocument/2006/relationships/image" Target="../media/image190.jp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5.xml"/><Relationship Id="rId6" Type="http://schemas.openxmlformats.org/officeDocument/2006/relationships/slide" Target="slide104.xml"/><Relationship Id="rId5" Type="http://schemas.openxmlformats.org/officeDocument/2006/relationships/image" Target="../media/image100.png"/><Relationship Id="rId4" Type="http://schemas.openxmlformats.org/officeDocument/2006/relationships/slide" Target="slide27.xml"/><Relationship Id="rId9" Type="http://schemas.openxmlformats.org/officeDocument/2006/relationships/image" Target="../media/image102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92.jpeg"/><Relationship Id="rId4" Type="http://schemas.openxmlformats.org/officeDocument/2006/relationships/hyperlink" Target="http://ec.europa.eu/avservices/video/player.cfm?ref=I102063&amp;sitelang=en&amp;videolang=EN/FR" TargetMode="Externa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95.png"/><Relationship Id="rId4" Type="http://schemas.openxmlformats.org/officeDocument/2006/relationships/image" Target="../media/image194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3" Type="http://schemas.openxmlformats.org/officeDocument/2006/relationships/image" Target="../media/image196.png"/><Relationship Id="rId7" Type="http://schemas.openxmlformats.org/officeDocument/2006/relationships/image" Target="../media/image199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://ec.europa.eu/justice/fundamental-rights/racism-xenophobia/one-stop-shop-funding/tolerance-education_en.htm" TargetMode="External"/><Relationship Id="rId5" Type="http://schemas.openxmlformats.org/officeDocument/2006/relationships/image" Target="../media/image198.png"/><Relationship Id="rId4" Type="http://schemas.openxmlformats.org/officeDocument/2006/relationships/image" Target="../media/image197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7" Type="http://schemas.openxmlformats.org/officeDocument/2006/relationships/image" Target="../media/image205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04.png"/><Relationship Id="rId5" Type="http://schemas.openxmlformats.org/officeDocument/2006/relationships/image" Target="../media/image203.png"/><Relationship Id="rId4" Type="http://schemas.openxmlformats.org/officeDocument/2006/relationships/image" Target="../media/image202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7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slide" Target="slide99.xml"/><Relationship Id="rId3" Type="http://schemas.openxmlformats.org/officeDocument/2006/relationships/image" Target="../media/image207.jp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7.xml"/><Relationship Id="rId6" Type="http://schemas.openxmlformats.org/officeDocument/2006/relationships/slide" Target="slide104.xml"/><Relationship Id="rId5" Type="http://schemas.openxmlformats.org/officeDocument/2006/relationships/image" Target="../media/image100.png"/><Relationship Id="rId4" Type="http://schemas.openxmlformats.org/officeDocument/2006/relationships/slide" Target="slide27.xml"/><Relationship Id="rId9" Type="http://schemas.openxmlformats.org/officeDocument/2006/relationships/image" Target="../media/image102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jpe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09.png"/><Relationship Id="rId4" Type="http://schemas.openxmlformats.org/officeDocument/2006/relationships/hyperlink" Target="http://ec.europa.eu/avservices/video/player.cfm?ref=I127496&amp;sitelang=en&amp;videolang=FR" TargetMode="Externa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jpe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11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8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png"/><Relationship Id="rId3" Type="http://schemas.openxmlformats.org/officeDocument/2006/relationships/image" Target="../media/image214.png"/><Relationship Id="rId7" Type="http://schemas.openxmlformats.org/officeDocument/2006/relationships/image" Target="../media/image217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6.png"/><Relationship Id="rId5" Type="http://schemas.openxmlformats.org/officeDocument/2006/relationships/image" Target="../media/image9.png"/><Relationship Id="rId4" Type="http://schemas.openxmlformats.org/officeDocument/2006/relationships/image" Target="../media/image215.png"/><Relationship Id="rId9" Type="http://schemas.openxmlformats.org/officeDocument/2006/relationships/image" Target="../media/image219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5.png"/><Relationship Id="rId3" Type="http://schemas.openxmlformats.org/officeDocument/2006/relationships/image" Target="../media/image220.png"/><Relationship Id="rId7" Type="http://schemas.openxmlformats.org/officeDocument/2006/relationships/image" Target="../media/image224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3.png"/><Relationship Id="rId5" Type="http://schemas.openxmlformats.org/officeDocument/2006/relationships/image" Target="../media/image222.png"/><Relationship Id="rId4" Type="http://schemas.openxmlformats.org/officeDocument/2006/relationships/image" Target="../media/image221.pn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8.xml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226.jpeg"/><Relationship Id="rId7" Type="http://schemas.openxmlformats.org/officeDocument/2006/relationships/slide" Target="slide104.xml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0.png"/><Relationship Id="rId5" Type="http://schemas.openxmlformats.org/officeDocument/2006/relationships/slide" Target="slide27.xml"/><Relationship Id="rId10" Type="http://schemas.openxmlformats.org/officeDocument/2006/relationships/image" Target="../media/image102.jpeg"/><Relationship Id="rId4" Type="http://schemas.openxmlformats.org/officeDocument/2006/relationships/image" Target="../media/image9.png"/><Relationship Id="rId9" Type="http://schemas.openxmlformats.org/officeDocument/2006/relationships/slide" Target="slide99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7.jp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28.png"/><Relationship Id="rId4" Type="http://schemas.openxmlformats.org/officeDocument/2006/relationships/hyperlink" Target="https://www.youtube.com/watch?v=Pw6kyDzchoc" TargetMode="External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4.png"/><Relationship Id="rId3" Type="http://schemas.openxmlformats.org/officeDocument/2006/relationships/image" Target="../media/image229.png"/><Relationship Id="rId7" Type="http://schemas.openxmlformats.org/officeDocument/2006/relationships/image" Target="../media/image233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32.png"/><Relationship Id="rId5" Type="http://schemas.openxmlformats.org/officeDocument/2006/relationships/image" Target="../media/image231.png"/><Relationship Id="rId4" Type="http://schemas.openxmlformats.org/officeDocument/2006/relationships/image" Target="../media/image230.png"/><Relationship Id="rId9" Type="http://schemas.openxmlformats.org/officeDocument/2006/relationships/image" Target="../media/image235.pn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1.png"/><Relationship Id="rId13" Type="http://schemas.openxmlformats.org/officeDocument/2006/relationships/image" Target="../media/image246.png"/><Relationship Id="rId18" Type="http://schemas.openxmlformats.org/officeDocument/2006/relationships/image" Target="../media/image251.png"/><Relationship Id="rId3" Type="http://schemas.openxmlformats.org/officeDocument/2006/relationships/image" Target="../media/image236.png"/><Relationship Id="rId7" Type="http://schemas.openxmlformats.org/officeDocument/2006/relationships/image" Target="../media/image240.png"/><Relationship Id="rId12" Type="http://schemas.openxmlformats.org/officeDocument/2006/relationships/image" Target="../media/image245.png"/><Relationship Id="rId17" Type="http://schemas.openxmlformats.org/officeDocument/2006/relationships/image" Target="../media/image250.png"/><Relationship Id="rId2" Type="http://schemas.openxmlformats.org/officeDocument/2006/relationships/notesSlide" Target="../notesSlides/notesSlide87.xml"/><Relationship Id="rId16" Type="http://schemas.openxmlformats.org/officeDocument/2006/relationships/image" Target="../media/image249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39.png"/><Relationship Id="rId11" Type="http://schemas.openxmlformats.org/officeDocument/2006/relationships/image" Target="../media/image244.png"/><Relationship Id="rId5" Type="http://schemas.openxmlformats.org/officeDocument/2006/relationships/image" Target="../media/image238.png"/><Relationship Id="rId15" Type="http://schemas.openxmlformats.org/officeDocument/2006/relationships/image" Target="../media/image248.png"/><Relationship Id="rId10" Type="http://schemas.openxmlformats.org/officeDocument/2006/relationships/image" Target="../media/image243.png"/><Relationship Id="rId4" Type="http://schemas.openxmlformats.org/officeDocument/2006/relationships/image" Target="../media/image237.png"/><Relationship Id="rId9" Type="http://schemas.openxmlformats.org/officeDocument/2006/relationships/image" Target="../media/image242.png"/><Relationship Id="rId14" Type="http://schemas.openxmlformats.org/officeDocument/2006/relationships/image" Target="../media/image247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7.png"/><Relationship Id="rId3" Type="http://schemas.openxmlformats.org/officeDocument/2006/relationships/image" Target="../media/image252.png"/><Relationship Id="rId7" Type="http://schemas.openxmlformats.org/officeDocument/2006/relationships/image" Target="../media/image256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55.png"/><Relationship Id="rId5" Type="http://schemas.openxmlformats.org/officeDocument/2006/relationships/image" Target="../media/image254.png"/><Relationship Id="rId4" Type="http://schemas.openxmlformats.org/officeDocument/2006/relationships/image" Target="../media/image253.png"/><Relationship Id="rId9" Type="http://schemas.openxmlformats.org/officeDocument/2006/relationships/image" Target="../media/image25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data.pro/ec-char-timeline-2/web/#/timeline/en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readata.pro/ec-char-timeline-2/web/#/timeline/fr" TargetMode="Externa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9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60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1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9.xml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slide" Target="slide99.xml"/><Relationship Id="rId3" Type="http://schemas.openxmlformats.org/officeDocument/2006/relationships/image" Target="../media/image262.jp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9.xml"/><Relationship Id="rId6" Type="http://schemas.openxmlformats.org/officeDocument/2006/relationships/slide" Target="slide104.xml"/><Relationship Id="rId5" Type="http://schemas.openxmlformats.org/officeDocument/2006/relationships/image" Target="../media/image100.png"/><Relationship Id="rId4" Type="http://schemas.openxmlformats.org/officeDocument/2006/relationships/slide" Target="slide27.xml"/><Relationship Id="rId9" Type="http://schemas.openxmlformats.org/officeDocument/2006/relationships/image" Target="../media/image102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3.jpe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64.png"/><Relationship Id="rId4" Type="http://schemas.openxmlformats.org/officeDocument/2006/relationships/hyperlink" Target="http://ec.europa.eu/avservices/video/player.cfm?sitelang=en&amp;ref=I103451" TargetMode="Externa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5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0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6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69.png"/><Relationship Id="rId5" Type="http://schemas.openxmlformats.org/officeDocument/2006/relationships/image" Target="../media/image268.png"/><Relationship Id="rId4" Type="http://schemas.openxmlformats.org/officeDocument/2006/relationships/image" Target="../media/image267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0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1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1.xml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slide" Target="slide99.xml"/><Relationship Id="rId3" Type="http://schemas.openxmlformats.org/officeDocument/2006/relationships/image" Target="../media/image272.jpe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0.xml"/><Relationship Id="rId6" Type="http://schemas.openxmlformats.org/officeDocument/2006/relationships/slide" Target="slide104.xml"/><Relationship Id="rId5" Type="http://schemas.openxmlformats.org/officeDocument/2006/relationships/image" Target="../media/image100.png"/><Relationship Id="rId4" Type="http://schemas.openxmlformats.org/officeDocument/2006/relationships/slide" Target="slide27.xml"/><Relationship Id="rId9" Type="http://schemas.openxmlformats.org/officeDocument/2006/relationships/image" Target="../media/image102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3.jpe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8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412288"/>
            <a:ext cx="39378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COMMISSION</a:t>
            </a:r>
          </a:p>
          <a:p>
            <a:r>
              <a:rPr lang="en-GB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EUROPÉENNE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9512" y="3635732"/>
            <a:ext cx="3179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fr-BE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'exécutif </a:t>
            </a:r>
            <a:r>
              <a:rPr lang="fr-BE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politique de </a:t>
            </a:r>
            <a:r>
              <a:rPr lang="fr-BE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l'UE </a:t>
            </a:r>
            <a:endParaRPr lang="en-GB" sz="1800" b="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U:\C4\03 - GENERAL ADMINISTRATION\SOCIAL MEDIA\Official Photos for the Photo Wall\LOGO CE_horizontal_EN_quadri neg IntoEU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29" t="50000"/>
          <a:stretch/>
        </p:blipFill>
        <p:spPr bwMode="auto">
          <a:xfrm>
            <a:off x="-324544" y="6272919"/>
            <a:ext cx="2160240" cy="67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12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/>
          <p:cNvGrpSpPr/>
          <p:nvPr/>
        </p:nvGrpSpPr>
        <p:grpSpPr>
          <a:xfrm>
            <a:off x="-25077" y="1613630"/>
            <a:ext cx="9176894" cy="3615570"/>
            <a:chOff x="-25077" y="1397606"/>
            <a:chExt cx="9176894" cy="3615570"/>
          </a:xfrm>
        </p:grpSpPr>
        <p:sp>
          <p:nvSpPr>
            <p:cNvPr id="13" name="Rectangle 12"/>
            <p:cNvSpPr/>
            <p:nvPr/>
          </p:nvSpPr>
          <p:spPr bwMode="auto">
            <a:xfrm>
              <a:off x="7956376" y="1988840"/>
              <a:ext cx="1088504" cy="3024336"/>
            </a:xfrm>
            <a:prstGeom prst="rect">
              <a:avLst/>
            </a:prstGeom>
            <a:solidFill>
              <a:schemeClr val="accent6">
                <a:lumMod val="9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en-GB" sz="1200" b="0">
                <a:solidFill>
                  <a:srgbClr val="0F5494"/>
                </a:solidFill>
                <a:latin typeface="Verdana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5756580" y="1988840"/>
              <a:ext cx="1900543" cy="3024336"/>
            </a:xfrm>
            <a:prstGeom prst="rect">
              <a:avLst/>
            </a:prstGeom>
            <a:solidFill>
              <a:schemeClr val="accent6">
                <a:lumMod val="9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en-GB" sz="1200" b="0">
                <a:solidFill>
                  <a:srgbClr val="0F5494"/>
                </a:solidFill>
                <a:latin typeface="Verdana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2868112" y="1988840"/>
              <a:ext cx="2495976" cy="3024336"/>
            </a:xfrm>
            <a:prstGeom prst="rect">
              <a:avLst/>
            </a:prstGeom>
            <a:solidFill>
              <a:schemeClr val="accent6">
                <a:lumMod val="9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en-GB" sz="1200" b="0">
                <a:solidFill>
                  <a:srgbClr val="0F5494"/>
                </a:solidFill>
                <a:latin typeface="Verdana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107504" y="1988840"/>
              <a:ext cx="2495976" cy="3024336"/>
            </a:xfrm>
            <a:prstGeom prst="rect">
              <a:avLst/>
            </a:prstGeom>
            <a:solidFill>
              <a:schemeClr val="accent6">
                <a:lumMod val="9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en-GB" sz="1200" b="0">
                <a:solidFill>
                  <a:srgbClr val="0F5494"/>
                </a:solidFill>
                <a:latin typeface="Verdana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030" y="2732130"/>
              <a:ext cx="8723458" cy="2065022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241030" y="1397607"/>
              <a:ext cx="220794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dirty="0">
                  <a:solidFill>
                    <a:srgbClr val="81408B"/>
                  </a:solidFill>
                  <a:latin typeface="Arial" panose="020B0604020202020204" pitchFamily="34" charset="0"/>
                </a:rPr>
                <a:t>Appels vocaux passés </a:t>
              </a:r>
              <a:r>
                <a:rPr lang="fr-FR" sz="1600" i="1" dirty="0" smtClean="0">
                  <a:solidFill>
                    <a:srgbClr val="81408B"/>
                  </a:solidFill>
                  <a:latin typeface="Arial" panose="020B0604020202020204" pitchFamily="34" charset="0"/>
                </a:rPr>
                <a:t>(à la </a:t>
              </a:r>
              <a:r>
                <a:rPr lang="fr-FR" sz="1600" i="1" dirty="0">
                  <a:solidFill>
                    <a:srgbClr val="81408B"/>
                  </a:solidFill>
                  <a:latin typeface="Arial" panose="020B0604020202020204" pitchFamily="34" charset="0"/>
                </a:rPr>
                <a:t>minute)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993342" y="1397606"/>
              <a:ext cx="22455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dirty="0">
                  <a:solidFill>
                    <a:srgbClr val="81408B"/>
                  </a:solidFill>
                  <a:latin typeface="Arial" panose="020B0604020202020204" pitchFamily="34" charset="0"/>
                </a:rPr>
                <a:t>Appels vocaux reçus </a:t>
              </a:r>
              <a:r>
                <a:rPr lang="fr-FR" sz="1600" i="1" dirty="0" smtClean="0">
                  <a:solidFill>
                    <a:srgbClr val="81408B"/>
                  </a:solidFill>
                  <a:latin typeface="Arial" panose="020B0604020202020204" pitchFamily="34" charset="0"/>
                </a:rPr>
                <a:t>(à la </a:t>
              </a:r>
              <a:r>
                <a:rPr lang="fr-FR" sz="1600" i="1" dirty="0">
                  <a:solidFill>
                    <a:srgbClr val="81408B"/>
                  </a:solidFill>
                  <a:latin typeface="Arial" panose="020B0604020202020204" pitchFamily="34" charset="0"/>
                </a:rPr>
                <a:t>minute)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838563" y="1520717"/>
              <a:ext cx="17365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dirty="0">
                  <a:solidFill>
                    <a:srgbClr val="81408B"/>
                  </a:solidFill>
                  <a:latin typeface="Arial" panose="020B0604020202020204" pitchFamily="34" charset="0"/>
                </a:rPr>
                <a:t>SMS envoyés</a:t>
              </a:r>
              <a:endParaRPr lang="fr-FR" sz="1600" i="1" dirty="0">
                <a:solidFill>
                  <a:srgbClr val="81408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946662" y="1397607"/>
              <a:ext cx="108850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dirty="0">
                  <a:solidFill>
                    <a:srgbClr val="81408B"/>
                  </a:solidFill>
                  <a:latin typeface="Arial" panose="020B0604020202020204" pitchFamily="34" charset="0"/>
                </a:rPr>
                <a:t>Données </a:t>
              </a:r>
            </a:p>
            <a:p>
              <a:pPr algn="ctr"/>
              <a:r>
                <a:rPr lang="fr-FR" sz="1600" i="1" dirty="0">
                  <a:solidFill>
                    <a:srgbClr val="81408B"/>
                  </a:solidFill>
                  <a:latin typeface="Arial" panose="020B0604020202020204" pitchFamily="34" charset="0"/>
                </a:rPr>
                <a:t>(par Mo</a:t>
              </a:r>
              <a:r>
                <a:rPr lang="fr-FR" sz="1600" dirty="0">
                  <a:solidFill>
                    <a:srgbClr val="81408B"/>
                  </a:solidFill>
                  <a:latin typeface="Arial" panose="020B0604020202020204" pitchFamily="34" charset="0"/>
                </a:rPr>
                <a:t>)</a:t>
              </a:r>
              <a:endParaRPr lang="fr-FR" sz="1600" i="1" dirty="0">
                <a:solidFill>
                  <a:srgbClr val="81408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-25077" y="2523972"/>
              <a:ext cx="80021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Août</a:t>
              </a:r>
            </a:p>
            <a:p>
              <a:pPr algn="ctr"/>
              <a:r>
                <a:rPr lang="fr-FR" sz="1400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2007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005107" y="3395729"/>
              <a:ext cx="65274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Mars </a:t>
              </a:r>
            </a:p>
            <a:p>
              <a:pPr algn="ctr"/>
              <a:r>
                <a:rPr lang="fr-FR" sz="1400" dirty="0" smtClean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2016</a:t>
              </a:r>
              <a:endParaRPr lang="fr-FR" sz="14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734537" y="3243089"/>
              <a:ext cx="80021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Août</a:t>
              </a:r>
            </a:p>
            <a:p>
              <a:pPr algn="ctr"/>
              <a:r>
                <a:rPr lang="fr-FR" sz="1400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2007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773323" y="3661204"/>
              <a:ext cx="58221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Juillet</a:t>
              </a:r>
            </a:p>
            <a:p>
              <a:pPr algn="ctr"/>
              <a:r>
                <a:rPr lang="fr-FR" sz="1400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2009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946662" y="2000752"/>
              <a:ext cx="58221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Juillet</a:t>
              </a:r>
            </a:p>
            <a:p>
              <a:pPr algn="ctr"/>
              <a:r>
                <a:rPr lang="fr-FR" sz="1400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2012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734536" y="3698275"/>
              <a:ext cx="7617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800" dirty="0">
                  <a:solidFill>
                    <a:srgbClr val="81408B"/>
                  </a:solidFill>
                  <a:latin typeface="Arial" panose="020B0604020202020204" pitchFamily="34" charset="0"/>
                </a:rPr>
                <a:t>0,24 €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681135" y="4282564"/>
              <a:ext cx="7617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800" dirty="0">
                  <a:solidFill>
                    <a:srgbClr val="81408B"/>
                  </a:solidFill>
                  <a:latin typeface="Arial" panose="020B0604020202020204" pitchFamily="34" charset="0"/>
                </a:rPr>
                <a:t>0,05 €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756580" y="4097898"/>
              <a:ext cx="7489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800" dirty="0">
                  <a:solidFill>
                    <a:srgbClr val="81408B"/>
                  </a:solidFill>
                  <a:latin typeface="Arial" panose="020B0604020202020204" pitchFamily="34" charset="0"/>
                </a:rPr>
                <a:t>0,11 €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057535" y="4282601"/>
              <a:ext cx="7617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800" dirty="0">
                  <a:solidFill>
                    <a:srgbClr val="81408B"/>
                  </a:solidFill>
                  <a:latin typeface="Arial" panose="020B0604020202020204" pitchFamily="34" charset="0"/>
                </a:rPr>
                <a:t>0,06 €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-25077" y="2968789"/>
              <a:ext cx="7617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800" dirty="0">
                  <a:solidFill>
                    <a:srgbClr val="81408B"/>
                  </a:solidFill>
                  <a:latin typeface="Arial" panose="020B0604020202020204" pitchFamily="34" charset="0"/>
                </a:rPr>
                <a:t>0,49 €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005107" y="3850004"/>
              <a:ext cx="7617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800" dirty="0">
                  <a:solidFill>
                    <a:srgbClr val="81408B"/>
                  </a:solidFill>
                  <a:latin typeface="Arial" panose="020B0604020202020204" pitchFamily="34" charset="0"/>
                </a:rPr>
                <a:t>0,19 €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946662" y="2442852"/>
              <a:ext cx="7617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800" dirty="0">
                  <a:solidFill>
                    <a:srgbClr val="81408B"/>
                  </a:solidFill>
                  <a:latin typeface="Arial" panose="020B0604020202020204" pitchFamily="34" charset="0"/>
                </a:rPr>
                <a:t>0,70€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390070" y="3806043"/>
              <a:ext cx="7617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800" dirty="0">
                  <a:solidFill>
                    <a:srgbClr val="81408B"/>
                  </a:solidFill>
                  <a:latin typeface="Arial" panose="020B0604020202020204" pitchFamily="34" charset="0"/>
                </a:rPr>
                <a:t>0,20 €</a:t>
              </a: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6558905" y="5327630"/>
            <a:ext cx="219643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b="0" i="1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(prix en centimes d’euros, TVA exclue)</a:t>
            </a:r>
          </a:p>
        </p:txBody>
      </p:sp>
      <p:sp>
        <p:nvSpPr>
          <p:cNvPr id="2" name="Rectangle 1"/>
          <p:cNvSpPr/>
          <p:nvPr/>
        </p:nvSpPr>
        <p:spPr>
          <a:xfrm>
            <a:off x="-312153" y="5589240"/>
            <a:ext cx="99908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dirty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</a:rPr>
              <a:t>À PARTIR DU 15 JUIN 2017: PAS DE FRAIS SUPPLÉMENTAIRES</a:t>
            </a:r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365372" y="1089473"/>
            <a:ext cx="8229600" cy="611336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fr-FR" sz="2600" kern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Exécution des politiques - Itinérance</a:t>
            </a:r>
          </a:p>
          <a:p>
            <a:endParaRPr lang="fr-FR" sz="2600" kern="0" dirty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774367" y="4052951"/>
            <a:ext cx="6527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Mars </a:t>
            </a:r>
          </a:p>
          <a:p>
            <a:pPr algn="ctr"/>
            <a:r>
              <a:rPr lang="fr-FR" sz="14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2016</a:t>
            </a:r>
            <a:endParaRPr lang="fr-FR" sz="14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112036" y="4093922"/>
            <a:ext cx="6527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Mars </a:t>
            </a:r>
          </a:p>
          <a:p>
            <a:pPr algn="ctr"/>
            <a:r>
              <a:rPr lang="fr-FR" sz="14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2016</a:t>
            </a:r>
            <a:endParaRPr lang="fr-FR" sz="14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490914" y="3554145"/>
            <a:ext cx="6527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Mars </a:t>
            </a:r>
          </a:p>
          <a:p>
            <a:pPr algn="ctr"/>
            <a:r>
              <a:rPr lang="fr-FR" sz="14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2016</a:t>
            </a:r>
            <a:endParaRPr lang="fr-FR" sz="14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555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717665"/>
            <a:ext cx="1805343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97223" y="1697965"/>
            <a:ext cx="33570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0" dirty="0">
                <a:solidFill>
                  <a:srgbClr val="000000"/>
                </a:solidFill>
                <a:latin typeface="EC Square Sans Pro"/>
              </a:rPr>
              <a:t>1) </a:t>
            </a:r>
            <a:r>
              <a:rPr lang="de-DE" sz="2000" b="0" dirty="0" err="1" smtClean="0">
                <a:solidFill>
                  <a:srgbClr val="000000"/>
                </a:solidFill>
                <a:latin typeface="EC Square Sans Pro"/>
              </a:rPr>
              <a:t>S'inscrire</a:t>
            </a:r>
            <a:r>
              <a:rPr lang="de-DE" sz="2000" b="0" dirty="0" smtClean="0">
                <a:solidFill>
                  <a:srgbClr val="000000"/>
                </a:solidFill>
                <a:latin typeface="EC Square Sans Pro"/>
              </a:rPr>
              <a:t> </a:t>
            </a:r>
            <a:r>
              <a:rPr lang="de-DE" sz="2000" b="0" dirty="0" err="1" smtClean="0">
                <a:solidFill>
                  <a:srgbClr val="000000"/>
                </a:solidFill>
                <a:latin typeface="EC Square Sans Pro"/>
              </a:rPr>
              <a:t>dans</a:t>
            </a:r>
            <a:r>
              <a:rPr lang="de-DE" sz="2000" b="0" dirty="0" smtClean="0">
                <a:solidFill>
                  <a:srgbClr val="000000"/>
                </a:solidFill>
                <a:latin typeface="EC Square Sans Pro"/>
              </a:rPr>
              <a:t> la </a:t>
            </a:r>
            <a:r>
              <a:rPr lang="de-DE" sz="2000" b="0" dirty="0" err="1" smtClean="0">
                <a:solidFill>
                  <a:srgbClr val="000000"/>
                </a:solidFill>
                <a:latin typeface="EC Square Sans Pro"/>
              </a:rPr>
              <a:t>continuité</a:t>
            </a:r>
            <a:endParaRPr lang="de-DE" sz="2000" dirty="0">
              <a:latin typeface="Verdan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836712"/>
            <a:ext cx="91440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kern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Livre blanc pour </a:t>
            </a:r>
            <a:r>
              <a:rPr lang="en-US" sz="2600" kern="0" dirty="0" err="1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l'avenir</a:t>
            </a:r>
            <a:r>
              <a:rPr lang="en-US" sz="2600" kern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600" kern="0" dirty="0" err="1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l'Europe</a:t>
            </a:r>
            <a:r>
              <a:rPr lang="en-US" sz="2600" kern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600" kern="0" dirty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kern="0" dirty="0" err="1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Cinq</a:t>
            </a:r>
            <a:r>
              <a:rPr lang="en-US" sz="2000" kern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dirty="0" err="1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scénarios</a:t>
            </a:r>
            <a:r>
              <a:rPr lang="en-US" sz="2000" kern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pour </a:t>
            </a:r>
            <a:r>
              <a:rPr lang="en-US" sz="2000" kern="0" dirty="0" err="1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l'UE</a:t>
            </a:r>
            <a:r>
              <a:rPr lang="en-US" sz="2000" kern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</a:t>
            </a:r>
            <a:r>
              <a:rPr lang="en-US" sz="2000" kern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 </a:t>
            </a:r>
            <a:r>
              <a:rPr lang="en-US" sz="2000" kern="0" dirty="0" err="1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d'ici</a:t>
            </a:r>
            <a:r>
              <a:rPr lang="en-US" sz="2000" kern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endParaRPr lang="en-GB" sz="2000" kern="0" dirty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671" y="3274256"/>
            <a:ext cx="1805343" cy="1206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829565" y="3233482"/>
            <a:ext cx="22525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0" dirty="0">
                <a:solidFill>
                  <a:srgbClr val="000000"/>
                </a:solidFill>
                <a:latin typeface="EC Square Sans Pro"/>
              </a:rPr>
              <a:t>2) </a:t>
            </a:r>
            <a:r>
              <a:rPr lang="en-US" sz="2000" b="0" dirty="0" err="1" smtClean="0">
                <a:solidFill>
                  <a:srgbClr val="000000"/>
                </a:solidFill>
                <a:latin typeface="EC Square Sans Pro"/>
              </a:rPr>
              <a:t>Rien</a:t>
            </a:r>
            <a:r>
              <a:rPr lang="en-US" sz="2000" b="0" dirty="0" smtClean="0">
                <a:solidFill>
                  <a:srgbClr val="000000"/>
                </a:solidFill>
                <a:latin typeface="EC Square Sans Pro"/>
              </a:rPr>
              <a:t> </a:t>
            </a:r>
            <a:r>
              <a:rPr lang="en-US" sz="2000" b="0" dirty="0" err="1" smtClean="0">
                <a:solidFill>
                  <a:srgbClr val="000000"/>
                </a:solidFill>
                <a:latin typeface="EC Square Sans Pro"/>
              </a:rPr>
              <a:t>d'autre</a:t>
            </a:r>
            <a:r>
              <a:rPr lang="en-US" sz="2000" b="0" dirty="0" smtClean="0">
                <a:solidFill>
                  <a:srgbClr val="000000"/>
                </a:solidFill>
                <a:latin typeface="EC Square Sans Pro"/>
              </a:rPr>
              <a:t> </a:t>
            </a:r>
            <a:r>
              <a:rPr lang="en-US" sz="2000" b="0" dirty="0" err="1" smtClean="0">
                <a:solidFill>
                  <a:srgbClr val="000000"/>
                </a:solidFill>
                <a:latin typeface="EC Square Sans Pro"/>
              </a:rPr>
              <a:t>que</a:t>
            </a:r>
            <a:r>
              <a:rPr lang="en-US" sz="2000" b="0" dirty="0" smtClean="0">
                <a:solidFill>
                  <a:srgbClr val="000000"/>
                </a:solidFill>
                <a:latin typeface="EC Square Sans Pro"/>
              </a:rPr>
              <a:t> </a:t>
            </a:r>
          </a:p>
          <a:p>
            <a:r>
              <a:rPr lang="en-US" sz="2000" b="0" dirty="0" smtClean="0">
                <a:solidFill>
                  <a:srgbClr val="000000"/>
                </a:solidFill>
                <a:latin typeface="EC Square Sans Pro"/>
              </a:rPr>
              <a:t>le </a:t>
            </a:r>
            <a:r>
              <a:rPr lang="en-US" sz="2000" b="0" dirty="0" err="1" smtClean="0">
                <a:solidFill>
                  <a:srgbClr val="000000"/>
                </a:solidFill>
                <a:latin typeface="EC Square Sans Pro"/>
              </a:rPr>
              <a:t>marché</a:t>
            </a:r>
            <a:r>
              <a:rPr lang="en-US" sz="2000" b="0" dirty="0" smtClean="0">
                <a:solidFill>
                  <a:srgbClr val="000000"/>
                </a:solidFill>
                <a:latin typeface="EC Square Sans Pro"/>
              </a:rPr>
              <a:t> unique</a:t>
            </a:r>
            <a:endParaRPr lang="de-DE" sz="2000" dirty="0">
              <a:latin typeface="Verdan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09505" y="4922362"/>
            <a:ext cx="22781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dirty="0">
                <a:solidFill>
                  <a:srgbClr val="000000"/>
                </a:solidFill>
                <a:latin typeface="EC Square Sans Pro"/>
              </a:rPr>
              <a:t>3) </a:t>
            </a:r>
            <a:r>
              <a:rPr lang="en-US" sz="2000" b="0" dirty="0" err="1" smtClean="0">
                <a:solidFill>
                  <a:srgbClr val="000000"/>
                </a:solidFill>
                <a:latin typeface="EC Square Sans Pro"/>
              </a:rPr>
              <a:t>Ceux</a:t>
            </a:r>
            <a:r>
              <a:rPr lang="en-US" sz="2000" b="0" dirty="0" smtClean="0">
                <a:solidFill>
                  <a:srgbClr val="000000"/>
                </a:solidFill>
                <a:latin typeface="EC Square Sans Pro"/>
              </a:rPr>
              <a:t> qui </a:t>
            </a:r>
            <a:r>
              <a:rPr lang="en-US" sz="2000" b="0" dirty="0" err="1" smtClean="0">
                <a:solidFill>
                  <a:srgbClr val="000000"/>
                </a:solidFill>
                <a:latin typeface="EC Square Sans Pro"/>
              </a:rPr>
              <a:t>veulent</a:t>
            </a:r>
            <a:r>
              <a:rPr lang="en-US" sz="2000" b="0" dirty="0" smtClean="0">
                <a:solidFill>
                  <a:srgbClr val="000000"/>
                </a:solidFill>
                <a:latin typeface="EC Square Sans Pro"/>
              </a:rPr>
              <a:t> </a:t>
            </a:r>
          </a:p>
          <a:p>
            <a:r>
              <a:rPr lang="en-US" sz="2000" b="0" dirty="0" smtClean="0">
                <a:solidFill>
                  <a:srgbClr val="000000"/>
                </a:solidFill>
                <a:latin typeface="EC Square Sans Pro"/>
              </a:rPr>
              <a:t>plus font plus</a:t>
            </a:r>
            <a:endParaRPr lang="en-US" sz="2000" b="0" dirty="0">
              <a:solidFill>
                <a:srgbClr val="000000"/>
              </a:solidFill>
              <a:latin typeface="EC Square Sans Pro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470" y="4935232"/>
            <a:ext cx="1791550" cy="1273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009" y="4936226"/>
            <a:ext cx="1791550" cy="127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-107454" y="4922362"/>
            <a:ext cx="26632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2000" b="0" dirty="0">
                <a:solidFill>
                  <a:srgbClr val="000000"/>
                </a:solidFill>
                <a:latin typeface="EC Square Sans Pro"/>
              </a:rPr>
              <a:t>4) </a:t>
            </a:r>
            <a:r>
              <a:rPr lang="de-DE" sz="2000" b="0" dirty="0" smtClean="0">
                <a:solidFill>
                  <a:srgbClr val="000000"/>
                </a:solidFill>
                <a:latin typeface="EC Square Sans Pro"/>
              </a:rPr>
              <a:t>Faire </a:t>
            </a:r>
            <a:r>
              <a:rPr lang="de-DE" sz="2000" b="0" dirty="0" err="1" smtClean="0">
                <a:solidFill>
                  <a:srgbClr val="000000"/>
                </a:solidFill>
                <a:latin typeface="EC Square Sans Pro"/>
              </a:rPr>
              <a:t>moins</a:t>
            </a:r>
            <a:r>
              <a:rPr lang="de-DE" sz="2000" b="0" dirty="0" smtClean="0">
                <a:solidFill>
                  <a:srgbClr val="000000"/>
                </a:solidFill>
                <a:latin typeface="EC Square Sans Pro"/>
              </a:rPr>
              <a:t> </a:t>
            </a:r>
            <a:r>
              <a:rPr lang="de-DE" sz="2000" b="0" dirty="0" err="1" smtClean="0">
                <a:solidFill>
                  <a:srgbClr val="000000"/>
                </a:solidFill>
                <a:latin typeface="EC Square Sans Pro"/>
              </a:rPr>
              <a:t>mais</a:t>
            </a:r>
            <a:r>
              <a:rPr lang="de-DE" sz="2000" b="0" dirty="0" smtClean="0">
                <a:solidFill>
                  <a:srgbClr val="000000"/>
                </a:solidFill>
                <a:latin typeface="EC Square Sans Pro"/>
              </a:rPr>
              <a:t> de </a:t>
            </a:r>
          </a:p>
          <a:p>
            <a:pPr algn="r"/>
            <a:r>
              <a:rPr lang="de-DE" sz="2000" b="0" dirty="0" err="1" smtClean="0">
                <a:solidFill>
                  <a:srgbClr val="000000"/>
                </a:solidFill>
                <a:latin typeface="EC Square Sans Pro"/>
              </a:rPr>
              <a:t>manière</a:t>
            </a:r>
            <a:r>
              <a:rPr lang="de-DE" sz="2000" b="0" dirty="0" smtClean="0">
                <a:solidFill>
                  <a:srgbClr val="000000"/>
                </a:solidFill>
                <a:latin typeface="EC Square Sans Pro"/>
              </a:rPr>
              <a:t> plus </a:t>
            </a:r>
            <a:r>
              <a:rPr lang="de-DE" sz="2000" b="0" dirty="0" err="1" smtClean="0">
                <a:solidFill>
                  <a:srgbClr val="000000"/>
                </a:solidFill>
                <a:latin typeface="EC Square Sans Pro"/>
              </a:rPr>
              <a:t>efficace</a:t>
            </a:r>
            <a:endParaRPr lang="de-DE" sz="2000" dirty="0">
              <a:latin typeface="Verdan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7947" y="3233483"/>
            <a:ext cx="21374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b="0" dirty="0" smtClean="0">
                <a:solidFill>
                  <a:srgbClr val="000000"/>
                </a:solidFill>
                <a:latin typeface="EC Square Sans Pro"/>
              </a:rPr>
              <a:t>5) Faire beaucoup </a:t>
            </a:r>
          </a:p>
          <a:p>
            <a:pPr algn="r"/>
            <a:r>
              <a:rPr lang="en-US" sz="2000" b="0" dirty="0" smtClean="0">
                <a:solidFill>
                  <a:srgbClr val="000000"/>
                </a:solidFill>
                <a:latin typeface="EC Square Sans Pro"/>
              </a:rPr>
              <a:t>plus ensemble </a:t>
            </a:r>
            <a:endParaRPr lang="de-DE" sz="2000" b="0" dirty="0">
              <a:solidFill>
                <a:srgbClr val="000000"/>
              </a:solidFill>
              <a:latin typeface="EC Square Sans Pro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267" y="3233484"/>
            <a:ext cx="1750074" cy="1246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7519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2" grpId="0"/>
      <p:bldP spid="14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31931"/>
            <a:ext cx="1805343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42925" y="1556792"/>
            <a:ext cx="33570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0" dirty="0">
                <a:solidFill>
                  <a:srgbClr val="000000"/>
                </a:solidFill>
                <a:latin typeface="EC Square Sans Pro"/>
              </a:rPr>
              <a:t>1) </a:t>
            </a:r>
            <a:r>
              <a:rPr lang="de-DE" sz="2000" b="0" dirty="0" err="1" smtClean="0">
                <a:solidFill>
                  <a:srgbClr val="000000"/>
                </a:solidFill>
                <a:latin typeface="EC Square Sans Pro"/>
              </a:rPr>
              <a:t>S'inscrire</a:t>
            </a:r>
            <a:r>
              <a:rPr lang="de-DE" sz="2000" b="0" dirty="0" smtClean="0">
                <a:solidFill>
                  <a:srgbClr val="000000"/>
                </a:solidFill>
                <a:latin typeface="EC Square Sans Pro"/>
              </a:rPr>
              <a:t> </a:t>
            </a:r>
            <a:r>
              <a:rPr lang="de-DE" sz="2000" b="0" dirty="0" err="1" smtClean="0">
                <a:solidFill>
                  <a:srgbClr val="000000"/>
                </a:solidFill>
                <a:latin typeface="EC Square Sans Pro"/>
              </a:rPr>
              <a:t>dans</a:t>
            </a:r>
            <a:r>
              <a:rPr lang="de-DE" sz="2000" b="0" dirty="0" smtClean="0">
                <a:solidFill>
                  <a:srgbClr val="000000"/>
                </a:solidFill>
                <a:latin typeface="EC Square Sans Pro"/>
              </a:rPr>
              <a:t> la </a:t>
            </a:r>
            <a:r>
              <a:rPr lang="de-DE" sz="2000" b="0" dirty="0" err="1" smtClean="0">
                <a:solidFill>
                  <a:srgbClr val="000000"/>
                </a:solidFill>
                <a:latin typeface="EC Square Sans Pro"/>
              </a:rPr>
              <a:t>continuité</a:t>
            </a:r>
            <a:endParaRPr lang="de-DE" sz="2000" dirty="0">
              <a:latin typeface="Verdan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978918"/>
            <a:ext cx="85689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kern="0" dirty="0" err="1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Cinq</a:t>
            </a:r>
            <a:r>
              <a:rPr lang="en-US" sz="2600" kern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kern="0" dirty="0" err="1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scénarios</a:t>
            </a:r>
            <a:r>
              <a:rPr lang="en-US" sz="2600" kern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pour </a:t>
            </a:r>
            <a:r>
              <a:rPr lang="en-US" sz="2600" kern="0" dirty="0" err="1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l'avenir</a:t>
            </a:r>
            <a:r>
              <a:rPr lang="en-US" sz="2600" kern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600" kern="0" dirty="0" err="1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l'Europe</a:t>
            </a:r>
            <a:r>
              <a:rPr lang="en-US" sz="2600" kern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kern="0" dirty="0" err="1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d'ici</a:t>
            </a:r>
            <a:r>
              <a:rPr lang="en-US" sz="2600" kern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2025</a:t>
            </a:r>
            <a:endParaRPr lang="en-GB" sz="2600" kern="0" dirty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24" y="3316612"/>
            <a:ext cx="1805343" cy="1206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17095" y="3329656"/>
            <a:ext cx="45270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0" dirty="0">
                <a:solidFill>
                  <a:srgbClr val="000000"/>
                </a:solidFill>
                <a:latin typeface="EC Square Sans Pro"/>
              </a:rPr>
              <a:t>2) </a:t>
            </a:r>
            <a:r>
              <a:rPr lang="en-US" sz="2000" b="0" dirty="0" err="1" smtClean="0">
                <a:solidFill>
                  <a:srgbClr val="000000"/>
                </a:solidFill>
                <a:latin typeface="EC Square Sans Pro"/>
              </a:rPr>
              <a:t>Rien</a:t>
            </a:r>
            <a:r>
              <a:rPr lang="en-US" sz="2000" b="0" dirty="0" smtClean="0">
                <a:solidFill>
                  <a:srgbClr val="000000"/>
                </a:solidFill>
                <a:latin typeface="EC Square Sans Pro"/>
              </a:rPr>
              <a:t> </a:t>
            </a:r>
            <a:r>
              <a:rPr lang="en-US" sz="2000" b="0" dirty="0" err="1" smtClean="0">
                <a:solidFill>
                  <a:srgbClr val="000000"/>
                </a:solidFill>
                <a:latin typeface="EC Square Sans Pro"/>
              </a:rPr>
              <a:t>d'autre</a:t>
            </a:r>
            <a:r>
              <a:rPr lang="en-US" sz="2000" b="0" dirty="0" smtClean="0">
                <a:solidFill>
                  <a:srgbClr val="000000"/>
                </a:solidFill>
                <a:latin typeface="EC Square Sans Pro"/>
              </a:rPr>
              <a:t> </a:t>
            </a:r>
            <a:r>
              <a:rPr lang="en-US" sz="2000" b="0" dirty="0" err="1" smtClean="0">
                <a:solidFill>
                  <a:srgbClr val="000000"/>
                </a:solidFill>
                <a:latin typeface="EC Square Sans Pro"/>
              </a:rPr>
              <a:t>que</a:t>
            </a:r>
            <a:r>
              <a:rPr lang="en-US" sz="2000" b="0" dirty="0" smtClean="0">
                <a:solidFill>
                  <a:srgbClr val="000000"/>
                </a:solidFill>
                <a:latin typeface="EC Square Sans Pro"/>
              </a:rPr>
              <a:t> le </a:t>
            </a:r>
            <a:r>
              <a:rPr lang="en-US" sz="2000" b="0" dirty="0" err="1" smtClean="0">
                <a:solidFill>
                  <a:srgbClr val="000000"/>
                </a:solidFill>
                <a:latin typeface="EC Square Sans Pro"/>
              </a:rPr>
              <a:t>marché</a:t>
            </a:r>
            <a:r>
              <a:rPr lang="en-US" sz="2000" b="0" dirty="0" smtClean="0">
                <a:solidFill>
                  <a:srgbClr val="000000"/>
                </a:solidFill>
                <a:latin typeface="EC Square Sans Pro"/>
              </a:rPr>
              <a:t> unique</a:t>
            </a:r>
            <a:endParaRPr lang="de-DE" sz="2000" dirty="0">
              <a:latin typeface="Verdan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43434" y="4827108"/>
            <a:ext cx="48606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0" dirty="0">
                <a:solidFill>
                  <a:srgbClr val="000000"/>
                </a:solidFill>
                <a:latin typeface="EC Square Sans Pro"/>
              </a:rPr>
              <a:t>3) </a:t>
            </a:r>
            <a:r>
              <a:rPr lang="en-US" sz="2000" b="0" dirty="0" err="1" smtClean="0">
                <a:solidFill>
                  <a:srgbClr val="000000"/>
                </a:solidFill>
                <a:latin typeface="EC Square Sans Pro"/>
              </a:rPr>
              <a:t>Ceux</a:t>
            </a:r>
            <a:r>
              <a:rPr lang="en-US" sz="2000" b="0" dirty="0" smtClean="0">
                <a:solidFill>
                  <a:srgbClr val="000000"/>
                </a:solidFill>
                <a:latin typeface="EC Square Sans Pro"/>
              </a:rPr>
              <a:t> qui </a:t>
            </a:r>
            <a:r>
              <a:rPr lang="en-US" sz="2000" b="0" dirty="0" err="1" smtClean="0">
                <a:solidFill>
                  <a:srgbClr val="000000"/>
                </a:solidFill>
                <a:latin typeface="EC Square Sans Pro"/>
              </a:rPr>
              <a:t>veulent</a:t>
            </a:r>
            <a:r>
              <a:rPr lang="en-US" sz="2000" b="0" dirty="0" smtClean="0">
                <a:solidFill>
                  <a:srgbClr val="000000"/>
                </a:solidFill>
                <a:latin typeface="EC Square Sans Pro"/>
              </a:rPr>
              <a:t> plus font plus</a:t>
            </a:r>
            <a:endParaRPr lang="de-DE" sz="2000" dirty="0">
              <a:latin typeface="Verdana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45" y="4849711"/>
            <a:ext cx="1791550" cy="1273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043434" y="3697054"/>
            <a:ext cx="35253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17A971"/>
                </a:solidFill>
                <a:latin typeface="Verdana"/>
              </a:rPr>
              <a:t>+</a:t>
            </a:r>
            <a:r>
              <a:rPr lang="en-US" sz="1600" b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Simplifier le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processus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décisionnel</a:t>
            </a:r>
            <a:endParaRPr lang="en-US" sz="1400" b="0" dirty="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01520" y="2427436"/>
            <a:ext cx="466986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0" dirty="0">
                <a:solidFill>
                  <a:srgbClr val="FF0000"/>
                </a:solidFill>
                <a:latin typeface="Verdana"/>
              </a:rPr>
              <a:t> 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Mettre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à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l'épreuve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l'unité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de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l'UE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à 27</a:t>
            </a:r>
            <a:r>
              <a:rPr lang="en-US" sz="1400" b="0" dirty="0">
                <a:solidFill>
                  <a:srgbClr val="000000"/>
                </a:solidFill>
                <a:latin typeface="Verdana"/>
              </a:rPr>
              <a:t>	</a:t>
            </a:r>
          </a:p>
          <a:p>
            <a:r>
              <a:rPr lang="en-US" sz="1400" b="0" dirty="0">
                <a:solidFill>
                  <a:srgbClr val="FF0000"/>
                </a:solidFill>
                <a:latin typeface="Verdana"/>
              </a:rPr>
              <a:t> 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Combler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lentement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le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fossé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entre les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promesses</a:t>
            </a:r>
            <a:endParaRPr lang="en-US" sz="1400" b="0" dirty="0">
              <a:solidFill>
                <a:srgbClr val="000000"/>
              </a:solidFill>
              <a:latin typeface="Verdana"/>
            </a:endParaRPr>
          </a:p>
          <a:p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 et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leur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réalisation</a:t>
            </a:r>
            <a:r>
              <a:rPr lang="en-US" sz="1400" b="0" dirty="0">
                <a:solidFill>
                  <a:srgbClr val="000000"/>
                </a:solidFill>
                <a:latin typeface="Verdana"/>
              </a:rPr>
              <a:t>	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02659" y="1904216"/>
            <a:ext cx="32287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17A971"/>
                </a:solidFill>
                <a:latin typeface="Verdana"/>
              </a:rPr>
              <a:t>+</a:t>
            </a:r>
            <a:r>
              <a:rPr lang="en-US" sz="1600" b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Produire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des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résultats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concrets</a:t>
            </a:r>
            <a:endParaRPr lang="en-US" sz="1400" b="0" dirty="0">
              <a:solidFill>
                <a:srgbClr val="000000"/>
              </a:solidFill>
              <a:latin typeface="Verdana"/>
            </a:endParaRPr>
          </a:p>
          <a:p>
            <a:r>
              <a:rPr lang="en-US" sz="1400" dirty="0">
                <a:solidFill>
                  <a:srgbClr val="17A971"/>
                </a:solidFill>
                <a:latin typeface="Verdana"/>
              </a:rPr>
              <a:t>+</a:t>
            </a:r>
            <a:r>
              <a:rPr lang="en-US" sz="1400" b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Préserver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l'unité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de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l'UE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à 27</a:t>
            </a:r>
            <a:endParaRPr lang="de-DE" sz="1400" dirty="0">
              <a:latin typeface="Verdan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01520" y="3998684"/>
            <a:ext cx="664797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0" dirty="0">
                <a:solidFill>
                  <a:srgbClr val="FF0000"/>
                </a:solidFill>
                <a:latin typeface="Verdana"/>
              </a:rPr>
              <a:t> 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Fossé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croissant entre les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attentes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et la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réalisation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des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objectifs</a:t>
            </a:r>
            <a:r>
              <a:rPr lang="en-US" sz="1400" b="0" dirty="0">
                <a:solidFill>
                  <a:srgbClr val="000000"/>
                </a:solidFill>
                <a:latin typeface="Verdana"/>
              </a:rPr>
              <a:t>	</a:t>
            </a:r>
          </a:p>
          <a:p>
            <a:r>
              <a:rPr lang="en-US" sz="1400" b="0" dirty="0">
                <a:solidFill>
                  <a:srgbClr val="FF0000"/>
                </a:solidFill>
                <a:latin typeface="Verdana"/>
              </a:rPr>
              <a:t>  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Droits des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citoyens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restreints</a:t>
            </a:r>
            <a:endParaRPr lang="en-US" sz="1400" b="0" dirty="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83983" y="5190551"/>
            <a:ext cx="72312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17A971"/>
                </a:solidFill>
                <a:latin typeface="Verdana"/>
              </a:rPr>
              <a:t>+</a:t>
            </a:r>
            <a:r>
              <a:rPr lang="en-US" sz="1600" b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Préserver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l'unité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de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l'UE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à 27/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permettre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aux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États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membres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d'en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faire plus</a:t>
            </a:r>
            <a:endParaRPr lang="en-US" sz="1400" b="0" dirty="0">
              <a:solidFill>
                <a:srgbClr val="000000"/>
              </a:solidFill>
              <a:latin typeface="Verdana"/>
            </a:endParaRPr>
          </a:p>
          <a:p>
            <a:r>
              <a:rPr lang="en-US" sz="1600" dirty="0">
                <a:solidFill>
                  <a:srgbClr val="17A971"/>
                </a:solidFill>
                <a:latin typeface="Verdana"/>
              </a:rPr>
              <a:t>+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Réduire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l'écart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attentes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/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résultats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dans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les pays qui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veulent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en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faire plus</a:t>
            </a:r>
            <a:endParaRPr lang="en-US" sz="1400" b="0" dirty="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17594" y="5726860"/>
            <a:ext cx="75713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0" dirty="0">
                <a:solidFill>
                  <a:srgbClr val="FF0000"/>
                </a:solidFill>
                <a:latin typeface="Verdana"/>
              </a:rPr>
              <a:t>   </a:t>
            </a:r>
            <a:r>
              <a:rPr lang="en-US" sz="1400" b="0" dirty="0">
                <a:solidFill>
                  <a:srgbClr val="000000"/>
                </a:solidFill>
                <a:latin typeface="Verdana"/>
              </a:rPr>
              <a:t>T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ransparence et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responsabilité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des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prises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de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décision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mises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en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question</a:t>
            </a:r>
            <a:r>
              <a:rPr lang="en-US" sz="1600" b="0" dirty="0">
                <a:solidFill>
                  <a:srgbClr val="000000"/>
                </a:solidFill>
                <a:latin typeface="Verdana"/>
              </a:rPr>
              <a:t>	</a:t>
            </a:r>
          </a:p>
          <a:p>
            <a:r>
              <a:rPr lang="en-US" sz="1600" b="0" dirty="0">
                <a:solidFill>
                  <a:srgbClr val="FF0000"/>
                </a:solidFill>
                <a:latin typeface="Verdana"/>
              </a:rPr>
              <a:t>   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Les droits des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citoyens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de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l'UE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varient</a:t>
            </a:r>
            <a:r>
              <a:rPr lang="en-US" sz="1600" b="0" dirty="0">
                <a:solidFill>
                  <a:srgbClr val="000000"/>
                </a:solidFill>
                <a:latin typeface="Verdana"/>
              </a:rPr>
              <a:t>	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97928" y="3968088"/>
            <a:ext cx="3080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>
                <a:solidFill>
                  <a:srgbClr val="FF0000"/>
                </a:solidFill>
                <a:latin typeface="Verdana"/>
              </a:rPr>
              <a:t>-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090207" y="4173861"/>
            <a:ext cx="3080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>
                <a:solidFill>
                  <a:srgbClr val="FF0000"/>
                </a:solidFill>
                <a:latin typeface="Verdana"/>
              </a:rPr>
              <a:t>-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42925" y="2368847"/>
            <a:ext cx="3080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>
                <a:solidFill>
                  <a:srgbClr val="FF0000"/>
                </a:solidFill>
                <a:latin typeface="Verdana"/>
              </a:rPr>
              <a:t>-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043434" y="2628559"/>
            <a:ext cx="267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FF0000"/>
                </a:solidFill>
                <a:latin typeface="Verdana"/>
              </a:rPr>
              <a:t>-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102867" y="5682373"/>
            <a:ext cx="3080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>
                <a:solidFill>
                  <a:srgbClr val="FF0000"/>
                </a:solidFill>
                <a:latin typeface="Verdana"/>
              </a:rPr>
              <a:t>-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097928" y="5922800"/>
            <a:ext cx="3080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>
                <a:solidFill>
                  <a:srgbClr val="FF0000"/>
                </a:solidFill>
                <a:latin typeface="Verdana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914933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6" grpId="0"/>
      <p:bldP spid="17" grpId="0"/>
      <p:bldP spid="18" grpId="0"/>
      <p:bldP spid="19" grpId="0"/>
      <p:bldP spid="3" grpId="0"/>
      <p:bldP spid="21" grpId="0"/>
      <p:bldP spid="22" grpId="0"/>
      <p:bldP spid="23" grpId="0"/>
      <p:bldP spid="24" grpId="0"/>
      <p:bldP spid="25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49174"/>
            <a:ext cx="1791550" cy="127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95736" y="1537964"/>
            <a:ext cx="5760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0" dirty="0">
                <a:solidFill>
                  <a:srgbClr val="000000"/>
                </a:solidFill>
                <a:latin typeface="EC Square Sans Pro"/>
              </a:rPr>
              <a:t>4) </a:t>
            </a:r>
            <a:r>
              <a:rPr lang="de-DE" sz="2000" b="0" dirty="0" smtClean="0">
                <a:solidFill>
                  <a:srgbClr val="000000"/>
                </a:solidFill>
                <a:latin typeface="EC Square Sans Pro"/>
              </a:rPr>
              <a:t>Faire </a:t>
            </a:r>
            <a:r>
              <a:rPr lang="de-DE" sz="2000" b="0" dirty="0" err="1" smtClean="0">
                <a:solidFill>
                  <a:srgbClr val="000000"/>
                </a:solidFill>
                <a:latin typeface="EC Square Sans Pro"/>
              </a:rPr>
              <a:t>moins</a:t>
            </a:r>
            <a:r>
              <a:rPr lang="de-DE" sz="2000" b="0" dirty="0" smtClean="0">
                <a:solidFill>
                  <a:srgbClr val="000000"/>
                </a:solidFill>
                <a:latin typeface="EC Square Sans Pro"/>
              </a:rPr>
              <a:t> </a:t>
            </a:r>
            <a:r>
              <a:rPr lang="de-DE" sz="2000" b="0" dirty="0" err="1" smtClean="0">
                <a:solidFill>
                  <a:srgbClr val="000000"/>
                </a:solidFill>
                <a:latin typeface="EC Square Sans Pro"/>
              </a:rPr>
              <a:t>mais</a:t>
            </a:r>
            <a:r>
              <a:rPr lang="de-DE" sz="2000" b="0" dirty="0" smtClean="0">
                <a:solidFill>
                  <a:srgbClr val="000000"/>
                </a:solidFill>
                <a:latin typeface="EC Square Sans Pro"/>
              </a:rPr>
              <a:t> de </a:t>
            </a:r>
            <a:r>
              <a:rPr lang="de-DE" sz="2000" b="0" dirty="0" err="1" smtClean="0">
                <a:solidFill>
                  <a:srgbClr val="000000"/>
                </a:solidFill>
                <a:latin typeface="EC Square Sans Pro"/>
              </a:rPr>
              <a:t>manière</a:t>
            </a:r>
            <a:r>
              <a:rPr lang="de-DE" sz="2000" b="0" dirty="0" smtClean="0">
                <a:solidFill>
                  <a:srgbClr val="000000"/>
                </a:solidFill>
                <a:latin typeface="EC Square Sans Pro"/>
              </a:rPr>
              <a:t> plus </a:t>
            </a:r>
            <a:r>
              <a:rPr lang="de-DE" sz="2000" b="0" dirty="0" err="1" smtClean="0">
                <a:solidFill>
                  <a:srgbClr val="000000"/>
                </a:solidFill>
                <a:latin typeface="EC Square Sans Pro"/>
              </a:rPr>
              <a:t>efficace</a:t>
            </a:r>
            <a:endParaRPr lang="de-DE" sz="2000" dirty="0">
              <a:latin typeface="Verdan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15952" y="3374307"/>
            <a:ext cx="4761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0" dirty="0">
                <a:solidFill>
                  <a:srgbClr val="000000"/>
                </a:solidFill>
                <a:latin typeface="EC Square Sans Pro"/>
              </a:rPr>
              <a:t>5) </a:t>
            </a:r>
            <a:r>
              <a:rPr lang="en-US" sz="2000" b="0" dirty="0" smtClean="0">
                <a:solidFill>
                  <a:srgbClr val="000000"/>
                </a:solidFill>
                <a:latin typeface="EC Square Sans Pro"/>
              </a:rPr>
              <a:t>Faire beaucoup plus ensemble</a:t>
            </a:r>
            <a:endParaRPr lang="de-DE" sz="2000" b="0" dirty="0">
              <a:solidFill>
                <a:srgbClr val="000000"/>
              </a:solidFill>
              <a:latin typeface="EC Square Sans Pro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95" y="3381229"/>
            <a:ext cx="1750074" cy="1246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978918"/>
            <a:ext cx="85689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kern="0" dirty="0" err="1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Cinq</a:t>
            </a:r>
            <a:r>
              <a:rPr lang="en-US" sz="2600" kern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kern="0" dirty="0" err="1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scénarios</a:t>
            </a:r>
            <a:r>
              <a:rPr lang="en-US" sz="2600" kern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pour </a:t>
            </a:r>
            <a:r>
              <a:rPr lang="en-US" sz="2600" kern="0" dirty="0" err="1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l'avenir</a:t>
            </a:r>
            <a:r>
              <a:rPr lang="en-US" sz="2600" kern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600" kern="0" dirty="0" err="1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l'Europe</a:t>
            </a:r>
            <a:r>
              <a:rPr lang="en-US" sz="2600" kern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kern="0" dirty="0" err="1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d'ici</a:t>
            </a:r>
            <a:r>
              <a:rPr lang="en-US" sz="2600" kern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kern="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endParaRPr lang="en-GB" sz="2600" kern="0" dirty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77570" y="2023639"/>
            <a:ext cx="51985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17A971"/>
                </a:solidFill>
                <a:latin typeface="Verdana"/>
              </a:rPr>
              <a:t>+</a:t>
            </a:r>
            <a:r>
              <a:rPr lang="en-US" sz="1600" b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Agir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uniquement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dans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les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domaines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à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valeur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ajoutée</a:t>
            </a:r>
            <a:endParaRPr lang="en-US" sz="1400" b="0" dirty="0">
              <a:solidFill>
                <a:srgbClr val="000000"/>
              </a:solidFill>
              <a:latin typeface="Verdana"/>
            </a:endParaRPr>
          </a:p>
          <a:p>
            <a:r>
              <a:rPr lang="en-US" sz="1600" dirty="0">
                <a:solidFill>
                  <a:srgbClr val="17A971"/>
                </a:solidFill>
                <a:latin typeface="Verdana"/>
              </a:rPr>
              <a:t>+</a:t>
            </a:r>
            <a:r>
              <a:rPr lang="en-US" sz="1400" dirty="0">
                <a:solidFill>
                  <a:srgbClr val="17A971"/>
                </a:solidFill>
                <a:latin typeface="Verdana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Agir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plus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vite</a:t>
            </a:r>
            <a:endParaRPr lang="en-US" sz="1400" b="0" dirty="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43973" y="2508835"/>
            <a:ext cx="48013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0" dirty="0">
                <a:solidFill>
                  <a:srgbClr val="FF0000"/>
                </a:solidFill>
                <a:latin typeface="Verdana"/>
              </a:rPr>
              <a:t> </a:t>
            </a:r>
            <a:r>
              <a:rPr lang="en-US" sz="1600" b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Désaccords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sur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des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domaines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prioritaires</a:t>
            </a:r>
            <a:r>
              <a:rPr lang="en-US" sz="1600" b="0" dirty="0">
                <a:solidFill>
                  <a:srgbClr val="000000"/>
                </a:solidFill>
                <a:latin typeface="Verdana"/>
              </a:rPr>
              <a:t>	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11181" y="3846730"/>
            <a:ext cx="39806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17A971"/>
                </a:solidFill>
                <a:latin typeface="Verdana"/>
              </a:rPr>
              <a:t>+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Prendre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</a:t>
            </a:r>
            <a:r>
              <a:rPr lang="en-US" sz="1400" b="0" dirty="0">
                <a:solidFill>
                  <a:srgbClr val="000000"/>
                </a:solidFill>
                <a:latin typeface="Verdana"/>
              </a:rPr>
              <a:t>des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décisions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plus </a:t>
            </a:r>
            <a:r>
              <a:rPr lang="en-US" sz="1400" b="0" dirty="0" err="1">
                <a:solidFill>
                  <a:srgbClr val="000000"/>
                </a:solidFill>
                <a:latin typeface="Verdana"/>
              </a:rPr>
              <a:t>rapidement</a:t>
            </a:r>
            <a:r>
              <a:rPr lang="en-US" sz="1400" b="0" dirty="0">
                <a:solidFill>
                  <a:srgbClr val="000000"/>
                </a:solidFill>
                <a:latin typeface="Verdana"/>
              </a:rPr>
              <a:t> </a:t>
            </a:r>
          </a:p>
          <a:p>
            <a:r>
              <a:rPr lang="en-US" sz="1600" dirty="0">
                <a:solidFill>
                  <a:srgbClr val="17A971"/>
                </a:solidFill>
                <a:latin typeface="Verdana"/>
              </a:rPr>
              <a:t>+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Conférer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plus de droits aux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citoyens</a:t>
            </a:r>
            <a:endParaRPr lang="en-US" sz="1400" b="0" dirty="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10901" y="4364643"/>
            <a:ext cx="38779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0" dirty="0">
                <a:solidFill>
                  <a:srgbClr val="FF0000"/>
                </a:solidFill>
                <a:latin typeface="Verdana"/>
              </a:rPr>
              <a:t> 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S'aliéner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certains</a:t>
            </a:r>
            <a:r>
              <a:rPr lang="en-US" sz="1400" b="0" dirty="0" smtClean="0">
                <a:solidFill>
                  <a:srgbClr val="000000"/>
                </a:solidFill>
                <a:latin typeface="Verdana"/>
              </a:rPr>
              <a:t> pans de la </a:t>
            </a:r>
            <a:r>
              <a:rPr lang="en-US" sz="1400" b="0" dirty="0" err="1" smtClean="0">
                <a:solidFill>
                  <a:srgbClr val="000000"/>
                </a:solidFill>
                <a:latin typeface="Verdana"/>
              </a:rPr>
              <a:t>société</a:t>
            </a:r>
            <a:r>
              <a:rPr lang="en-US" sz="1600" b="0" dirty="0">
                <a:solidFill>
                  <a:srgbClr val="000000"/>
                </a:solidFill>
                <a:latin typeface="Verdana"/>
              </a:rPr>
              <a:t>	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11181" y="2478057"/>
            <a:ext cx="3080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>
                <a:solidFill>
                  <a:srgbClr val="FF0000"/>
                </a:solidFill>
                <a:latin typeface="Verdana"/>
              </a:rPr>
              <a:t>-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43973" y="4322162"/>
            <a:ext cx="3080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>
                <a:solidFill>
                  <a:srgbClr val="FF0000"/>
                </a:solidFill>
                <a:latin typeface="Verdana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91666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835" y="1075723"/>
            <a:ext cx="412666" cy="600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31872" y="3639535"/>
            <a:ext cx="2713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26/05 - 27/05</a:t>
            </a:r>
            <a:endParaRPr lang="de-DE" sz="1400" b="0" dirty="0">
              <a:solidFill>
                <a:srgbClr val="808080">
                  <a:lumMod val="50000"/>
                </a:srgbClr>
              </a:solidFill>
              <a:latin typeface="EC Square Sans Pro"/>
            </a:endParaRPr>
          </a:p>
          <a:p>
            <a:pPr algn="r"/>
            <a:r>
              <a:rPr lang="de-DE" sz="1400" b="0" dirty="0" err="1" smtClean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Sommet</a:t>
            </a:r>
            <a:r>
              <a:rPr lang="de-DE" sz="1400" b="0" dirty="0" smtClean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 G7, </a:t>
            </a:r>
            <a:r>
              <a:rPr lang="de-DE" sz="1400" b="0" dirty="0" err="1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Taormina</a:t>
            </a:r>
            <a:r>
              <a:rPr lang="de-DE" sz="1400" b="0" dirty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, </a:t>
            </a:r>
            <a:r>
              <a:rPr lang="de-DE" sz="1400" b="0" dirty="0" err="1" smtClean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Italie</a:t>
            </a:r>
            <a:endParaRPr lang="de-DE" sz="1400" b="0" dirty="0">
              <a:solidFill>
                <a:srgbClr val="808080">
                  <a:lumMod val="50000"/>
                </a:srgbClr>
              </a:solidFill>
              <a:latin typeface="EC Square Sans Pro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3410" y="5322410"/>
            <a:ext cx="462140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rgbClr val="0070C0"/>
                </a:solidFill>
                <a:latin typeface="EC Square Sans Pro"/>
              </a:rPr>
              <a:t>Mi-</a:t>
            </a:r>
            <a:r>
              <a:rPr lang="de-DE" sz="1600" dirty="0" err="1" smtClean="0">
                <a:solidFill>
                  <a:srgbClr val="0070C0"/>
                </a:solidFill>
                <a:latin typeface="EC Square Sans Pro"/>
              </a:rPr>
              <a:t>septembre</a:t>
            </a:r>
            <a:endParaRPr lang="de-DE" sz="1600" dirty="0">
              <a:solidFill>
                <a:srgbClr val="0070C0"/>
              </a:solidFill>
              <a:latin typeface="EC Square Sans Pro"/>
            </a:endParaRPr>
          </a:p>
          <a:p>
            <a:pPr>
              <a:spcAft>
                <a:spcPts val="600"/>
              </a:spcAft>
            </a:pPr>
            <a:r>
              <a:rPr lang="en-US" sz="1400" b="0" dirty="0" err="1" smtClean="0">
                <a:solidFill>
                  <a:srgbClr val="0070C0"/>
                </a:solidFill>
                <a:latin typeface="EC Square Sans Pro"/>
              </a:rPr>
              <a:t>Discours</a:t>
            </a:r>
            <a:r>
              <a:rPr lang="en-US" sz="1400" b="0" dirty="0" smtClean="0">
                <a:solidFill>
                  <a:srgbClr val="0070C0"/>
                </a:solidFill>
                <a:latin typeface="EC Square Sans Pro"/>
              </a:rPr>
              <a:t> </a:t>
            </a:r>
            <a:r>
              <a:rPr lang="en-US" sz="1400" b="0" dirty="0" err="1" smtClean="0">
                <a:solidFill>
                  <a:srgbClr val="0070C0"/>
                </a:solidFill>
                <a:latin typeface="EC Square Sans Pro"/>
              </a:rPr>
              <a:t>sur</a:t>
            </a:r>
            <a:r>
              <a:rPr lang="en-US" sz="1400" b="0" dirty="0" smtClean="0">
                <a:solidFill>
                  <a:srgbClr val="0070C0"/>
                </a:solidFill>
                <a:latin typeface="EC Square Sans Pro"/>
              </a:rPr>
              <a:t> </a:t>
            </a:r>
            <a:r>
              <a:rPr lang="en-US" sz="1400" b="0" dirty="0" err="1" smtClean="0">
                <a:solidFill>
                  <a:srgbClr val="0070C0"/>
                </a:solidFill>
                <a:latin typeface="EC Square Sans Pro"/>
              </a:rPr>
              <a:t>l'état</a:t>
            </a:r>
            <a:r>
              <a:rPr lang="en-US" sz="1400" b="0" dirty="0" smtClean="0">
                <a:solidFill>
                  <a:srgbClr val="0070C0"/>
                </a:solidFill>
                <a:latin typeface="EC Square Sans Pro"/>
              </a:rPr>
              <a:t> de </a:t>
            </a:r>
            <a:r>
              <a:rPr lang="en-US" sz="1400" b="0" dirty="0" err="1" smtClean="0">
                <a:solidFill>
                  <a:srgbClr val="0070C0"/>
                </a:solidFill>
                <a:latin typeface="EC Square Sans Pro"/>
              </a:rPr>
              <a:t>l'Union</a:t>
            </a:r>
            <a:r>
              <a:rPr lang="en-US" sz="1400" b="0" dirty="0" smtClean="0">
                <a:solidFill>
                  <a:srgbClr val="0070C0"/>
                </a:solidFill>
                <a:latin typeface="EC Square Sans Pro"/>
              </a:rPr>
              <a:t> 2017</a:t>
            </a:r>
            <a:endParaRPr lang="en-US" sz="1400" b="0" dirty="0">
              <a:solidFill>
                <a:srgbClr val="0070C0"/>
              </a:solidFill>
              <a:latin typeface="EC Square Sans Pro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28" y="1993086"/>
            <a:ext cx="412666" cy="600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08" y="2650480"/>
            <a:ext cx="412666" cy="600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040" y="3250721"/>
            <a:ext cx="412666" cy="600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571" y="4556496"/>
            <a:ext cx="412666" cy="600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927" y="4045335"/>
            <a:ext cx="412666" cy="600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364" y="5237043"/>
            <a:ext cx="381153" cy="547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>
            <a:stCxn id="13" idx="0"/>
          </p:cNvCxnSpPr>
          <p:nvPr/>
        </p:nvCxnSpPr>
        <p:spPr bwMode="auto">
          <a:xfrm flipH="1">
            <a:off x="579678" y="1184865"/>
            <a:ext cx="11457" cy="5111612"/>
          </a:xfrm>
          <a:prstGeom prst="line">
            <a:avLst/>
          </a:pr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Oval 12"/>
          <p:cNvSpPr/>
          <p:nvPr/>
        </p:nvSpPr>
        <p:spPr bwMode="auto">
          <a:xfrm>
            <a:off x="519127" y="1184865"/>
            <a:ext cx="144016" cy="172488"/>
          </a:xfrm>
          <a:prstGeom prst="ellipse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de-DE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33270" y="1084618"/>
            <a:ext cx="620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2060"/>
                </a:solidFill>
                <a:latin typeface="Verdana"/>
              </a:rPr>
              <a:t>Mar </a:t>
            </a:r>
          </a:p>
          <a:p>
            <a:r>
              <a:rPr lang="de-DE" sz="1200" dirty="0">
                <a:solidFill>
                  <a:srgbClr val="002060"/>
                </a:solidFill>
                <a:latin typeface="Verdana"/>
              </a:rPr>
              <a:t>2017</a:t>
            </a:r>
          </a:p>
        </p:txBody>
      </p:sp>
      <p:sp>
        <p:nvSpPr>
          <p:cNvPr id="15" name="Oval 14"/>
          <p:cNvSpPr/>
          <p:nvPr/>
        </p:nvSpPr>
        <p:spPr bwMode="auto">
          <a:xfrm>
            <a:off x="523140" y="2097698"/>
            <a:ext cx="144016" cy="172488"/>
          </a:xfrm>
          <a:prstGeom prst="ellipse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de-DE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77" y="2016208"/>
            <a:ext cx="4812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 smtClean="0">
                <a:solidFill>
                  <a:srgbClr val="002060"/>
                </a:solidFill>
                <a:latin typeface="Verdana"/>
              </a:rPr>
              <a:t>Avr</a:t>
            </a:r>
            <a:endParaRPr lang="de-DE" sz="1200" dirty="0">
              <a:solidFill>
                <a:srgbClr val="002060"/>
              </a:solidFill>
              <a:latin typeface="Verdana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509486" y="2650480"/>
            <a:ext cx="144016" cy="172488"/>
          </a:xfrm>
          <a:prstGeom prst="ellipse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de-DE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-13564" y="2598224"/>
            <a:ext cx="4860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solidFill>
                  <a:srgbClr val="002060"/>
                </a:solidFill>
                <a:latin typeface="Verdana"/>
              </a:rPr>
              <a:t>Mai</a:t>
            </a:r>
            <a:endParaRPr lang="de-DE" sz="1200" dirty="0">
              <a:solidFill>
                <a:srgbClr val="002060"/>
              </a:solidFill>
              <a:latin typeface="Verdana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519127" y="5326277"/>
            <a:ext cx="144016" cy="172488"/>
          </a:xfrm>
          <a:prstGeom prst="ellipse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de-DE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507670" y="4081718"/>
            <a:ext cx="144016" cy="172488"/>
          </a:xfrm>
          <a:prstGeom prst="ellipse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de-DE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157" y="4010217"/>
            <a:ext cx="5405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 smtClean="0">
                <a:solidFill>
                  <a:srgbClr val="002060"/>
                </a:solidFill>
                <a:latin typeface="Verdana"/>
              </a:rPr>
              <a:t>Juin</a:t>
            </a:r>
            <a:endParaRPr lang="de-DE" sz="1200" dirty="0">
              <a:solidFill>
                <a:srgbClr val="002060"/>
              </a:solidFill>
              <a:latin typeface="Verdan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157" y="5281351"/>
            <a:ext cx="5741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solidFill>
                  <a:srgbClr val="002060"/>
                </a:solidFill>
                <a:latin typeface="Verdana"/>
              </a:rPr>
              <a:t>Sept</a:t>
            </a:r>
            <a:endParaRPr lang="de-DE" sz="1200" dirty="0">
              <a:solidFill>
                <a:srgbClr val="002060"/>
              </a:solidFill>
              <a:latin typeface="Verdana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183410" y="3250721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600" dirty="0" smtClean="0">
                <a:solidFill>
                  <a:srgbClr val="0070C0"/>
                </a:solidFill>
                <a:latin typeface="EC Square Sans Pro"/>
              </a:rPr>
              <a:t>Fin </a:t>
            </a:r>
            <a:r>
              <a:rPr lang="de-DE" sz="1600" dirty="0" err="1" smtClean="0">
                <a:solidFill>
                  <a:srgbClr val="0070C0"/>
                </a:solidFill>
                <a:latin typeface="EC Square Sans Pro"/>
              </a:rPr>
              <a:t>mai</a:t>
            </a:r>
            <a:endParaRPr lang="de-DE" sz="1600" dirty="0">
              <a:solidFill>
                <a:srgbClr val="0070C0"/>
              </a:solidFill>
              <a:latin typeface="EC Square Sans Pro"/>
            </a:endParaRPr>
          </a:p>
          <a:p>
            <a:pPr>
              <a:spcAft>
                <a:spcPts val="600"/>
              </a:spcAft>
            </a:pPr>
            <a:r>
              <a:rPr lang="en-US" sz="1400" b="0" dirty="0" smtClean="0">
                <a:solidFill>
                  <a:srgbClr val="0070C0"/>
                </a:solidFill>
                <a:latin typeface="EC Square Sans Pro"/>
              </a:rPr>
              <a:t>Document de </a:t>
            </a:r>
            <a:r>
              <a:rPr lang="en-US" sz="1400" b="0" dirty="0" err="1" smtClean="0">
                <a:solidFill>
                  <a:srgbClr val="0070C0"/>
                </a:solidFill>
                <a:latin typeface="EC Square Sans Pro"/>
              </a:rPr>
              <a:t>réflexion</a:t>
            </a:r>
            <a:r>
              <a:rPr lang="en-US" sz="1400" b="0" dirty="0" smtClean="0">
                <a:solidFill>
                  <a:srgbClr val="0070C0"/>
                </a:solidFill>
                <a:latin typeface="EC Square Sans Pro"/>
              </a:rPr>
              <a:t> </a:t>
            </a:r>
            <a:r>
              <a:rPr lang="en-US" sz="1400" b="0" dirty="0" err="1" smtClean="0">
                <a:solidFill>
                  <a:srgbClr val="0070C0"/>
                </a:solidFill>
                <a:latin typeface="EC Square Sans Pro"/>
              </a:rPr>
              <a:t>sur</a:t>
            </a:r>
            <a:r>
              <a:rPr lang="en-US" sz="1400" b="0" dirty="0" smtClean="0">
                <a:solidFill>
                  <a:srgbClr val="0070C0"/>
                </a:solidFill>
                <a:latin typeface="EC Square Sans Pro"/>
              </a:rPr>
              <a:t> </a:t>
            </a:r>
            <a:r>
              <a:rPr lang="en-US" sz="1400" b="0" dirty="0" err="1" smtClean="0">
                <a:solidFill>
                  <a:srgbClr val="0070C0"/>
                </a:solidFill>
                <a:latin typeface="EC Square Sans Pro"/>
              </a:rPr>
              <a:t>l'approfondissement</a:t>
            </a:r>
            <a:r>
              <a:rPr lang="en-US" sz="1400" b="0" dirty="0" smtClean="0">
                <a:solidFill>
                  <a:srgbClr val="0070C0"/>
                </a:solidFill>
                <a:latin typeface="EC Square Sans Pro"/>
              </a:rPr>
              <a:t> de </a:t>
            </a:r>
            <a:r>
              <a:rPr lang="en-US" sz="1400" b="0" dirty="0" err="1" smtClean="0">
                <a:solidFill>
                  <a:srgbClr val="0070C0"/>
                </a:solidFill>
                <a:latin typeface="EC Square Sans Pro"/>
              </a:rPr>
              <a:t>l'Union</a:t>
            </a:r>
            <a:r>
              <a:rPr lang="en-US" sz="1400" b="0" dirty="0" smtClean="0">
                <a:solidFill>
                  <a:srgbClr val="0070C0"/>
                </a:solidFill>
                <a:latin typeface="EC Square Sans Pro"/>
              </a:rPr>
              <a:t> </a:t>
            </a:r>
            <a:r>
              <a:rPr lang="en-US" sz="1400" b="0" dirty="0" err="1" smtClean="0">
                <a:solidFill>
                  <a:srgbClr val="0070C0"/>
                </a:solidFill>
                <a:latin typeface="EC Square Sans Pro"/>
              </a:rPr>
              <a:t>économique</a:t>
            </a:r>
            <a:r>
              <a:rPr lang="en-US" sz="1400" b="0" dirty="0" smtClean="0">
                <a:solidFill>
                  <a:srgbClr val="0070C0"/>
                </a:solidFill>
                <a:latin typeface="EC Square Sans Pro"/>
              </a:rPr>
              <a:t> et </a:t>
            </a:r>
            <a:r>
              <a:rPr lang="en-US" sz="1400" b="0" dirty="0" err="1" smtClean="0">
                <a:solidFill>
                  <a:srgbClr val="0070C0"/>
                </a:solidFill>
                <a:latin typeface="EC Square Sans Pro"/>
              </a:rPr>
              <a:t>monétaire</a:t>
            </a:r>
            <a:endParaRPr lang="en-US" sz="1400" b="0" dirty="0">
              <a:solidFill>
                <a:srgbClr val="0070C0"/>
              </a:solidFill>
              <a:latin typeface="EC Square Sans Pro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176994" y="106496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de-DE" sz="1600" dirty="0">
                <a:solidFill>
                  <a:srgbClr val="0070C0"/>
                </a:solidFill>
                <a:latin typeface="EC Square Sans Pro"/>
              </a:rPr>
              <a:t>01/03</a:t>
            </a:r>
            <a:endParaRPr lang="de-DE" sz="1600" b="0" dirty="0">
              <a:solidFill>
                <a:srgbClr val="0070C0"/>
              </a:solidFill>
              <a:latin typeface="EC Square Sans Pro"/>
            </a:endParaRPr>
          </a:p>
          <a:p>
            <a:pPr>
              <a:spcAft>
                <a:spcPts val="600"/>
              </a:spcAft>
            </a:pPr>
            <a:r>
              <a:rPr lang="en-US" sz="1600" b="0" dirty="0" smtClean="0">
                <a:solidFill>
                  <a:srgbClr val="0070C0"/>
                </a:solidFill>
                <a:latin typeface="EC Square Sans Pro"/>
              </a:rPr>
              <a:t>Livre blanc </a:t>
            </a:r>
            <a:r>
              <a:rPr lang="en-US" sz="1600" b="0" dirty="0" err="1" smtClean="0">
                <a:solidFill>
                  <a:srgbClr val="0070C0"/>
                </a:solidFill>
                <a:latin typeface="EC Square Sans Pro"/>
              </a:rPr>
              <a:t>sur</a:t>
            </a:r>
            <a:r>
              <a:rPr lang="en-US" sz="1600" b="0" dirty="0" smtClean="0">
                <a:solidFill>
                  <a:srgbClr val="0070C0"/>
                </a:solidFill>
                <a:latin typeface="EC Square Sans Pro"/>
              </a:rPr>
              <a:t> </a:t>
            </a:r>
            <a:r>
              <a:rPr lang="en-US" sz="1600" b="0" dirty="0" err="1" smtClean="0">
                <a:solidFill>
                  <a:srgbClr val="0070C0"/>
                </a:solidFill>
                <a:latin typeface="EC Square Sans Pro"/>
              </a:rPr>
              <a:t>l'</a:t>
            </a:r>
            <a:r>
              <a:rPr lang="en-US" sz="1600" dirty="0" err="1" smtClean="0">
                <a:solidFill>
                  <a:srgbClr val="0070C0"/>
                </a:solidFill>
                <a:latin typeface="EC Square Sans Pro"/>
              </a:rPr>
              <a:t>avenir</a:t>
            </a:r>
            <a:r>
              <a:rPr lang="en-US" sz="1600" dirty="0" smtClean="0">
                <a:solidFill>
                  <a:srgbClr val="0070C0"/>
                </a:solidFill>
                <a:latin typeface="EC Square Sans Pro"/>
              </a:rPr>
              <a:t> de </a:t>
            </a:r>
            <a:r>
              <a:rPr lang="en-US" sz="1600" dirty="0" err="1" smtClean="0">
                <a:solidFill>
                  <a:srgbClr val="0070C0"/>
                </a:solidFill>
                <a:latin typeface="EC Square Sans Pro"/>
              </a:rPr>
              <a:t>l'Europe</a:t>
            </a:r>
            <a:endParaRPr lang="de-DE" sz="1600" dirty="0">
              <a:solidFill>
                <a:srgbClr val="0070C0"/>
              </a:solidFill>
              <a:latin typeface="EC Square Sans Pro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166274" y="2016208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600" dirty="0" smtClean="0">
                <a:solidFill>
                  <a:srgbClr val="0070C0"/>
                </a:solidFill>
                <a:latin typeface="EC Square Sans Pro"/>
              </a:rPr>
              <a:t>Fin </a:t>
            </a:r>
            <a:r>
              <a:rPr lang="de-DE" sz="1600" dirty="0" err="1" smtClean="0">
                <a:solidFill>
                  <a:srgbClr val="0070C0"/>
                </a:solidFill>
                <a:latin typeface="EC Square Sans Pro"/>
              </a:rPr>
              <a:t>avril</a:t>
            </a:r>
            <a:endParaRPr lang="de-DE" sz="1600" dirty="0">
              <a:solidFill>
                <a:srgbClr val="0070C0"/>
              </a:solidFill>
              <a:latin typeface="EC Square Sans Pro"/>
            </a:endParaRPr>
          </a:p>
          <a:p>
            <a:pPr>
              <a:spcAft>
                <a:spcPts val="600"/>
              </a:spcAft>
            </a:pPr>
            <a:r>
              <a:rPr lang="en-US" sz="1400" b="0" dirty="0" smtClean="0">
                <a:solidFill>
                  <a:srgbClr val="0070C0"/>
                </a:solidFill>
                <a:latin typeface="EC Square Sans Pro"/>
              </a:rPr>
              <a:t>Document de </a:t>
            </a:r>
            <a:r>
              <a:rPr lang="en-US" sz="1400" b="0" dirty="0" err="1" smtClean="0">
                <a:solidFill>
                  <a:srgbClr val="0070C0"/>
                </a:solidFill>
                <a:latin typeface="EC Square Sans Pro"/>
              </a:rPr>
              <a:t>réflexion</a:t>
            </a:r>
            <a:r>
              <a:rPr lang="en-US" sz="1400" b="0" dirty="0" smtClean="0">
                <a:solidFill>
                  <a:srgbClr val="0070C0"/>
                </a:solidFill>
                <a:latin typeface="EC Square Sans Pro"/>
              </a:rPr>
              <a:t> </a:t>
            </a:r>
            <a:r>
              <a:rPr lang="en-US" sz="1400" b="0" dirty="0" err="1" smtClean="0">
                <a:solidFill>
                  <a:srgbClr val="0070C0"/>
                </a:solidFill>
                <a:latin typeface="EC Square Sans Pro"/>
              </a:rPr>
              <a:t>sur</a:t>
            </a:r>
            <a:r>
              <a:rPr lang="en-US" sz="1400" b="0" dirty="0" smtClean="0">
                <a:solidFill>
                  <a:srgbClr val="0070C0"/>
                </a:solidFill>
                <a:latin typeface="EC Square Sans Pro"/>
              </a:rPr>
              <a:t> la dimension </a:t>
            </a:r>
            <a:r>
              <a:rPr lang="en-US" sz="1400" b="0" dirty="0" err="1" smtClean="0">
                <a:solidFill>
                  <a:srgbClr val="0070C0"/>
                </a:solidFill>
                <a:latin typeface="EC Square Sans Pro"/>
              </a:rPr>
              <a:t>sociale</a:t>
            </a:r>
            <a:r>
              <a:rPr lang="en-US" sz="1400" b="0" dirty="0" smtClean="0">
                <a:solidFill>
                  <a:srgbClr val="0070C0"/>
                </a:solidFill>
                <a:latin typeface="EC Square Sans Pro"/>
              </a:rPr>
              <a:t> de </a:t>
            </a:r>
            <a:r>
              <a:rPr lang="en-US" sz="1400" b="0" dirty="0" err="1" smtClean="0">
                <a:solidFill>
                  <a:srgbClr val="0070C0"/>
                </a:solidFill>
                <a:latin typeface="EC Square Sans Pro"/>
              </a:rPr>
              <a:t>l'Europe</a:t>
            </a:r>
            <a:endParaRPr lang="en-US" sz="1400" b="0" dirty="0">
              <a:solidFill>
                <a:srgbClr val="002060"/>
              </a:solidFill>
              <a:latin typeface="EC Square Sans Pro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176994" y="2681361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600" dirty="0" smtClean="0">
                <a:solidFill>
                  <a:srgbClr val="0070C0"/>
                </a:solidFill>
                <a:latin typeface="EC Square Sans Pro"/>
              </a:rPr>
              <a:t>Mi-mai</a:t>
            </a:r>
            <a:endParaRPr lang="de-DE" sz="1600" dirty="0">
              <a:solidFill>
                <a:srgbClr val="0070C0"/>
              </a:solidFill>
              <a:latin typeface="EC Square Sans Pro"/>
            </a:endParaRPr>
          </a:p>
          <a:p>
            <a:pPr>
              <a:spcAft>
                <a:spcPts val="600"/>
              </a:spcAft>
            </a:pPr>
            <a:r>
              <a:rPr lang="de-DE" sz="1400" b="0" dirty="0" err="1" smtClean="0">
                <a:solidFill>
                  <a:srgbClr val="0070C0"/>
                </a:solidFill>
                <a:latin typeface="EC Square Sans Pro"/>
              </a:rPr>
              <a:t>Document</a:t>
            </a:r>
            <a:r>
              <a:rPr lang="de-DE" sz="1400" b="0" dirty="0" smtClean="0">
                <a:solidFill>
                  <a:srgbClr val="0070C0"/>
                </a:solidFill>
                <a:latin typeface="EC Square Sans Pro"/>
              </a:rPr>
              <a:t> de </a:t>
            </a:r>
            <a:r>
              <a:rPr lang="de-DE" sz="1400" b="0" dirty="0" err="1" smtClean="0">
                <a:solidFill>
                  <a:srgbClr val="0070C0"/>
                </a:solidFill>
                <a:latin typeface="EC Square Sans Pro"/>
              </a:rPr>
              <a:t>réflexion</a:t>
            </a:r>
            <a:r>
              <a:rPr lang="de-DE" sz="1400" b="0" dirty="0" smtClean="0">
                <a:solidFill>
                  <a:srgbClr val="0070C0"/>
                </a:solidFill>
                <a:latin typeface="EC Square Sans Pro"/>
              </a:rPr>
              <a:t> </a:t>
            </a:r>
            <a:r>
              <a:rPr lang="de-DE" sz="1400" b="0" dirty="0" err="1" smtClean="0">
                <a:solidFill>
                  <a:srgbClr val="0070C0"/>
                </a:solidFill>
                <a:latin typeface="EC Square Sans Pro"/>
              </a:rPr>
              <a:t>sur</a:t>
            </a:r>
            <a:r>
              <a:rPr lang="de-DE" sz="1400" b="0" dirty="0" smtClean="0">
                <a:solidFill>
                  <a:srgbClr val="0070C0"/>
                </a:solidFill>
                <a:latin typeface="EC Square Sans Pro"/>
              </a:rPr>
              <a:t> la </a:t>
            </a:r>
            <a:r>
              <a:rPr lang="de-DE" sz="1400" b="0" dirty="0" err="1" smtClean="0">
                <a:solidFill>
                  <a:srgbClr val="0070C0"/>
                </a:solidFill>
                <a:latin typeface="EC Square Sans Pro"/>
              </a:rPr>
              <a:t>maîtrise</a:t>
            </a:r>
            <a:r>
              <a:rPr lang="de-DE" sz="1400" b="0" dirty="0" smtClean="0">
                <a:solidFill>
                  <a:srgbClr val="0070C0"/>
                </a:solidFill>
                <a:latin typeface="EC Square Sans Pro"/>
              </a:rPr>
              <a:t> de la </a:t>
            </a:r>
            <a:r>
              <a:rPr lang="de-DE" sz="1400" b="0" dirty="0" err="1" smtClean="0">
                <a:solidFill>
                  <a:srgbClr val="0070C0"/>
                </a:solidFill>
                <a:latin typeface="EC Square Sans Pro"/>
              </a:rPr>
              <a:t>mondialisation</a:t>
            </a:r>
            <a:endParaRPr lang="de-DE" sz="1400" b="0" dirty="0">
              <a:solidFill>
                <a:srgbClr val="0070C0"/>
              </a:solidFill>
              <a:latin typeface="EC Square Sans Pro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192216" y="4102985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600" dirty="0" err="1" smtClean="0">
                <a:solidFill>
                  <a:srgbClr val="0070C0"/>
                </a:solidFill>
                <a:latin typeface="EC Square Sans Pro"/>
              </a:rPr>
              <a:t>Début</a:t>
            </a:r>
            <a:r>
              <a:rPr lang="de-DE" sz="1600" dirty="0" smtClean="0">
                <a:solidFill>
                  <a:srgbClr val="0070C0"/>
                </a:solidFill>
                <a:latin typeface="EC Square Sans Pro"/>
              </a:rPr>
              <a:t> </a:t>
            </a:r>
            <a:r>
              <a:rPr lang="de-DE" sz="1600" dirty="0" err="1" smtClean="0">
                <a:solidFill>
                  <a:srgbClr val="0070C0"/>
                </a:solidFill>
                <a:latin typeface="EC Square Sans Pro"/>
              </a:rPr>
              <a:t>juin</a:t>
            </a:r>
            <a:endParaRPr lang="de-DE" sz="1600" dirty="0">
              <a:solidFill>
                <a:srgbClr val="0070C0"/>
              </a:solidFill>
              <a:latin typeface="EC Square Sans Pro"/>
            </a:endParaRPr>
          </a:p>
          <a:p>
            <a:pPr>
              <a:spcAft>
                <a:spcPts val="600"/>
              </a:spcAft>
            </a:pPr>
            <a:r>
              <a:rPr lang="en-US" sz="1400" b="0" dirty="0" smtClean="0">
                <a:solidFill>
                  <a:srgbClr val="0070C0"/>
                </a:solidFill>
                <a:latin typeface="EC Square Sans Pro"/>
              </a:rPr>
              <a:t>Document de </a:t>
            </a:r>
            <a:r>
              <a:rPr lang="en-US" sz="1400" b="0" dirty="0" err="1" smtClean="0">
                <a:solidFill>
                  <a:srgbClr val="0070C0"/>
                </a:solidFill>
                <a:latin typeface="EC Square Sans Pro"/>
              </a:rPr>
              <a:t>réflexion</a:t>
            </a:r>
            <a:r>
              <a:rPr lang="en-US" sz="1400" b="0" dirty="0" smtClean="0">
                <a:solidFill>
                  <a:srgbClr val="0070C0"/>
                </a:solidFill>
                <a:latin typeface="EC Square Sans Pro"/>
              </a:rPr>
              <a:t> </a:t>
            </a:r>
            <a:r>
              <a:rPr lang="en-US" sz="1400" b="0" dirty="0" err="1" smtClean="0">
                <a:solidFill>
                  <a:srgbClr val="0070C0"/>
                </a:solidFill>
                <a:latin typeface="EC Square Sans Pro"/>
              </a:rPr>
              <a:t>sur</a:t>
            </a:r>
            <a:r>
              <a:rPr lang="en-US" sz="1400" b="0" dirty="0" smtClean="0">
                <a:solidFill>
                  <a:srgbClr val="0070C0"/>
                </a:solidFill>
                <a:latin typeface="EC Square Sans Pro"/>
              </a:rPr>
              <a:t> </a:t>
            </a:r>
            <a:r>
              <a:rPr lang="en-US" sz="1400" b="0" dirty="0" err="1" smtClean="0">
                <a:solidFill>
                  <a:srgbClr val="0070C0"/>
                </a:solidFill>
                <a:latin typeface="EC Square Sans Pro"/>
              </a:rPr>
              <a:t>l'avenir</a:t>
            </a:r>
            <a:r>
              <a:rPr lang="en-US" sz="1400" b="0" dirty="0" smtClean="0">
                <a:solidFill>
                  <a:srgbClr val="0070C0"/>
                </a:solidFill>
                <a:latin typeface="EC Square Sans Pro"/>
              </a:rPr>
              <a:t> de la </a:t>
            </a:r>
            <a:r>
              <a:rPr lang="en-US" sz="1400" b="0" dirty="0" err="1" smtClean="0">
                <a:solidFill>
                  <a:srgbClr val="0070C0"/>
                </a:solidFill>
                <a:latin typeface="EC Square Sans Pro"/>
              </a:rPr>
              <a:t>défense</a:t>
            </a:r>
            <a:r>
              <a:rPr lang="en-US" sz="1400" b="0" dirty="0">
                <a:solidFill>
                  <a:srgbClr val="0070C0"/>
                </a:solidFill>
                <a:latin typeface="EC Square Sans Pro"/>
              </a:rPr>
              <a:t> </a:t>
            </a:r>
            <a:r>
              <a:rPr lang="en-US" sz="1400" b="0" dirty="0" err="1" smtClean="0">
                <a:solidFill>
                  <a:srgbClr val="0070C0"/>
                </a:solidFill>
                <a:latin typeface="EC Square Sans Pro"/>
              </a:rPr>
              <a:t>européenne</a:t>
            </a:r>
            <a:endParaRPr lang="de-DE" sz="1400" dirty="0">
              <a:solidFill>
                <a:srgbClr val="0070C0"/>
              </a:solidFill>
              <a:latin typeface="EC Square Sans Pro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192501" y="4714881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600" dirty="0" smtClean="0">
                <a:solidFill>
                  <a:srgbClr val="0070C0"/>
                </a:solidFill>
                <a:latin typeface="EC Square Sans Pro"/>
              </a:rPr>
              <a:t>Fin </a:t>
            </a:r>
            <a:r>
              <a:rPr lang="de-DE" sz="1600" dirty="0" err="1" smtClean="0">
                <a:solidFill>
                  <a:srgbClr val="0070C0"/>
                </a:solidFill>
                <a:latin typeface="EC Square Sans Pro"/>
              </a:rPr>
              <a:t>juin</a:t>
            </a:r>
            <a:endParaRPr lang="de-DE" sz="1600" dirty="0">
              <a:solidFill>
                <a:srgbClr val="0070C0"/>
              </a:solidFill>
              <a:latin typeface="EC Square Sans Pro"/>
            </a:endParaRPr>
          </a:p>
          <a:p>
            <a:pPr>
              <a:spcAft>
                <a:spcPts val="600"/>
              </a:spcAft>
            </a:pPr>
            <a:r>
              <a:rPr lang="en-US" sz="1400" b="0" dirty="0" smtClean="0">
                <a:solidFill>
                  <a:srgbClr val="0070C0"/>
                </a:solidFill>
                <a:latin typeface="EC Square Sans Pro"/>
              </a:rPr>
              <a:t>Document de </a:t>
            </a:r>
            <a:r>
              <a:rPr lang="en-US" sz="1400" b="0" dirty="0" err="1" smtClean="0">
                <a:solidFill>
                  <a:srgbClr val="0070C0"/>
                </a:solidFill>
                <a:latin typeface="EC Square Sans Pro"/>
              </a:rPr>
              <a:t>réflexion</a:t>
            </a:r>
            <a:r>
              <a:rPr lang="en-US" sz="1400" b="0" dirty="0" smtClean="0">
                <a:solidFill>
                  <a:srgbClr val="0070C0"/>
                </a:solidFill>
                <a:latin typeface="EC Square Sans Pro"/>
              </a:rPr>
              <a:t> </a:t>
            </a:r>
            <a:r>
              <a:rPr lang="en-US" sz="1400" b="0" dirty="0" err="1" smtClean="0">
                <a:solidFill>
                  <a:srgbClr val="0070C0"/>
                </a:solidFill>
                <a:latin typeface="EC Square Sans Pro"/>
              </a:rPr>
              <a:t>sur</a:t>
            </a:r>
            <a:r>
              <a:rPr lang="en-US" sz="1400" b="0" dirty="0" smtClean="0">
                <a:solidFill>
                  <a:srgbClr val="0070C0"/>
                </a:solidFill>
                <a:latin typeface="EC Square Sans Pro"/>
              </a:rPr>
              <a:t> </a:t>
            </a:r>
            <a:r>
              <a:rPr lang="en-US" sz="1400" b="0" dirty="0" err="1" smtClean="0">
                <a:solidFill>
                  <a:srgbClr val="0070C0"/>
                </a:solidFill>
                <a:latin typeface="EC Square Sans Pro"/>
              </a:rPr>
              <a:t>l'avenir</a:t>
            </a:r>
            <a:r>
              <a:rPr lang="en-US" sz="1400" b="0" dirty="0" smtClean="0">
                <a:solidFill>
                  <a:srgbClr val="0070C0"/>
                </a:solidFill>
                <a:latin typeface="EC Square Sans Pro"/>
              </a:rPr>
              <a:t> des finances de </a:t>
            </a:r>
            <a:r>
              <a:rPr lang="en-US" sz="1400" b="0" dirty="0" err="1" smtClean="0">
                <a:solidFill>
                  <a:srgbClr val="0070C0"/>
                </a:solidFill>
                <a:latin typeface="EC Square Sans Pro"/>
              </a:rPr>
              <a:t>l'UE</a:t>
            </a:r>
            <a:endParaRPr lang="en-US" sz="1400" b="0" dirty="0" smtClean="0">
              <a:solidFill>
                <a:srgbClr val="0070C0"/>
              </a:solidFill>
              <a:latin typeface="EC Square Sans Pro"/>
            </a:endParaRPr>
          </a:p>
        </p:txBody>
      </p:sp>
      <p:cxnSp>
        <p:nvCxnSpPr>
          <p:cNvPr id="29" name="Straight Connector 28"/>
          <p:cNvCxnSpPr>
            <a:endCxn id="45" idx="4"/>
          </p:cNvCxnSpPr>
          <p:nvPr/>
        </p:nvCxnSpPr>
        <p:spPr bwMode="auto">
          <a:xfrm>
            <a:off x="8600065" y="1375843"/>
            <a:ext cx="0" cy="5189931"/>
          </a:xfrm>
          <a:prstGeom prst="line">
            <a:avLst/>
          </a:prstGeom>
          <a:noFill/>
          <a:ln w="381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" name="Oval 29"/>
          <p:cNvSpPr/>
          <p:nvPr/>
        </p:nvSpPr>
        <p:spPr bwMode="auto">
          <a:xfrm>
            <a:off x="8528057" y="1315451"/>
            <a:ext cx="144016" cy="172488"/>
          </a:xfrm>
          <a:prstGeom prst="ellipse">
            <a:avLst/>
          </a:prstGeom>
          <a:solidFill>
            <a:schemeClr val="bg2">
              <a:lumMod val="50000"/>
            </a:schemeClr>
          </a:solidFill>
          <a:ln w="952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de-DE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585341" y="1145010"/>
            <a:ext cx="620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ysClr val="windowText" lastClr="000000"/>
                </a:solidFill>
                <a:latin typeface="Verdana"/>
              </a:rPr>
              <a:t>Mar </a:t>
            </a:r>
          </a:p>
          <a:p>
            <a:r>
              <a:rPr lang="de-DE" sz="1200" dirty="0">
                <a:solidFill>
                  <a:sysClr val="windowText" lastClr="000000"/>
                </a:solidFill>
                <a:latin typeface="Verdana"/>
              </a:rPr>
              <a:t>2017</a:t>
            </a:r>
          </a:p>
        </p:txBody>
      </p:sp>
      <p:sp>
        <p:nvSpPr>
          <p:cNvPr id="32" name="Oval 31"/>
          <p:cNvSpPr/>
          <p:nvPr/>
        </p:nvSpPr>
        <p:spPr bwMode="auto">
          <a:xfrm>
            <a:off x="8515507" y="2684182"/>
            <a:ext cx="144016" cy="172488"/>
          </a:xfrm>
          <a:prstGeom prst="ellipse">
            <a:avLst/>
          </a:prstGeom>
          <a:solidFill>
            <a:schemeClr val="bg2">
              <a:lumMod val="50000"/>
            </a:schemeClr>
          </a:solidFill>
          <a:ln w="952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de-DE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631361" y="2631926"/>
            <a:ext cx="4860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solidFill>
                  <a:sysClr val="windowText" lastClr="000000"/>
                </a:solidFill>
                <a:latin typeface="Verdana"/>
              </a:rPr>
              <a:t>Mai</a:t>
            </a:r>
            <a:endParaRPr lang="de-DE" sz="1200" dirty="0">
              <a:solidFill>
                <a:sysClr val="windowText" lastClr="000000"/>
              </a:solidFill>
              <a:latin typeface="Verdana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8515635" y="5070493"/>
            <a:ext cx="144016" cy="172488"/>
          </a:xfrm>
          <a:prstGeom prst="ellipse">
            <a:avLst/>
          </a:prstGeom>
          <a:solidFill>
            <a:schemeClr val="bg2">
              <a:lumMod val="50000"/>
            </a:schemeClr>
          </a:solidFill>
          <a:ln w="952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de-DE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35" name="Oval 34"/>
          <p:cNvSpPr/>
          <p:nvPr/>
        </p:nvSpPr>
        <p:spPr bwMode="auto">
          <a:xfrm>
            <a:off x="8528057" y="4076511"/>
            <a:ext cx="144016" cy="172488"/>
          </a:xfrm>
          <a:prstGeom prst="ellipse">
            <a:avLst/>
          </a:prstGeom>
          <a:solidFill>
            <a:schemeClr val="bg2">
              <a:lumMod val="50000"/>
            </a:schemeClr>
          </a:solidFill>
          <a:ln w="952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de-DE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635016" y="4024255"/>
            <a:ext cx="5405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 smtClean="0">
                <a:solidFill>
                  <a:sysClr val="windowText" lastClr="000000"/>
                </a:solidFill>
                <a:latin typeface="Verdana"/>
              </a:rPr>
              <a:t>Juin</a:t>
            </a:r>
            <a:endParaRPr lang="de-DE" sz="1200" dirty="0">
              <a:solidFill>
                <a:sysClr val="windowText" lastClr="000000"/>
              </a:solidFill>
              <a:latin typeface="Verdana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645827" y="4986589"/>
            <a:ext cx="4844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 smtClean="0">
                <a:solidFill>
                  <a:srgbClr val="002060"/>
                </a:solidFill>
                <a:latin typeface="Verdana"/>
              </a:rPr>
              <a:t>Juil</a:t>
            </a:r>
            <a:endParaRPr lang="de-DE" sz="1200" dirty="0">
              <a:solidFill>
                <a:srgbClr val="002060"/>
              </a:solidFill>
              <a:latin typeface="Verdana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5629976" y="1189688"/>
            <a:ext cx="289808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1400" dirty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09/03 - 10/03</a:t>
            </a:r>
            <a:endParaRPr lang="en-US" sz="1400" b="0" dirty="0">
              <a:solidFill>
                <a:srgbClr val="808080">
                  <a:lumMod val="50000"/>
                </a:srgbClr>
              </a:solidFill>
              <a:latin typeface="EC Square Sans Pro"/>
            </a:endParaRPr>
          </a:p>
          <a:p>
            <a:pPr algn="r"/>
            <a:r>
              <a:rPr lang="en-US" sz="1400" b="0" dirty="0" err="1" smtClean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Conseil</a:t>
            </a:r>
            <a:r>
              <a:rPr lang="en-US" sz="1400" b="0" dirty="0" smtClean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 </a:t>
            </a:r>
            <a:r>
              <a:rPr lang="en-US" sz="1400" b="0" dirty="0" err="1" smtClean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européen</a:t>
            </a:r>
            <a:r>
              <a:rPr lang="en-US" sz="1400" b="0" dirty="0" smtClean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 /</a:t>
            </a:r>
            <a:r>
              <a:rPr lang="en-US" sz="1400" b="0" dirty="0" err="1" smtClean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Réunion</a:t>
            </a:r>
            <a:r>
              <a:rPr lang="en-US" sz="1400" b="0" dirty="0" smtClean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 UE27</a:t>
            </a:r>
            <a:endParaRPr lang="en-US" sz="1400" b="0" dirty="0">
              <a:solidFill>
                <a:srgbClr val="808080">
                  <a:lumMod val="50000"/>
                </a:srgbClr>
              </a:solidFill>
              <a:latin typeface="EC Square Sans Pro"/>
            </a:endParaRPr>
          </a:p>
          <a:p>
            <a:endParaRPr lang="en-US" sz="1400" b="0" dirty="0">
              <a:solidFill>
                <a:srgbClr val="808080">
                  <a:lumMod val="50000"/>
                </a:srgbClr>
              </a:solidFill>
              <a:latin typeface="EC Square Sans Pro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687260" y="1767745"/>
            <a:ext cx="284079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1400" dirty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25/03</a:t>
            </a:r>
            <a:endParaRPr lang="de-DE" sz="1400" b="0" dirty="0">
              <a:solidFill>
                <a:srgbClr val="808080">
                  <a:lumMod val="50000"/>
                </a:srgbClr>
              </a:solidFill>
              <a:latin typeface="EC Square Sans Pro"/>
            </a:endParaRPr>
          </a:p>
          <a:p>
            <a:pPr algn="r"/>
            <a:r>
              <a:rPr lang="en-US" sz="1400" b="0" dirty="0" err="1" smtClean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Sommet</a:t>
            </a:r>
            <a:r>
              <a:rPr lang="en-US" sz="1400" b="0" dirty="0" smtClean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 UE27- </a:t>
            </a:r>
            <a:r>
              <a:rPr lang="en-US" sz="1400" b="0" dirty="0" err="1" smtClean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Déclaration</a:t>
            </a:r>
            <a:r>
              <a:rPr lang="en-US" sz="1400" b="0" dirty="0" smtClean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 Rome– </a:t>
            </a:r>
            <a:endParaRPr lang="en-US" sz="1400" b="0" dirty="0">
              <a:solidFill>
                <a:srgbClr val="808080">
                  <a:lumMod val="50000"/>
                </a:srgbClr>
              </a:solidFill>
              <a:latin typeface="EC Square Sans Pro"/>
            </a:endParaRPr>
          </a:p>
          <a:p>
            <a:pPr algn="r"/>
            <a:r>
              <a:rPr lang="en-US" sz="1400" b="0" dirty="0" smtClean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60</a:t>
            </a:r>
            <a:r>
              <a:rPr lang="en-US" sz="1600" b="0" baseline="30000" dirty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e</a:t>
            </a:r>
            <a:r>
              <a:rPr lang="en-US" sz="1600" b="0" baseline="30000" dirty="0" smtClean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 </a:t>
            </a:r>
            <a:r>
              <a:rPr lang="en-US" sz="1400" b="0" dirty="0" err="1" smtClean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anniversaire</a:t>
            </a:r>
            <a:endParaRPr lang="en-US" sz="1400" b="0" dirty="0">
              <a:solidFill>
                <a:srgbClr val="808080">
                  <a:lumMod val="50000"/>
                </a:srgbClr>
              </a:solidFill>
              <a:latin typeface="EC Square Sans Pro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805213" y="5808511"/>
            <a:ext cx="17492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1400" dirty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19/10 - 20/10</a:t>
            </a:r>
            <a:endParaRPr lang="de-DE" sz="1400" b="0" dirty="0">
              <a:solidFill>
                <a:srgbClr val="808080">
                  <a:lumMod val="50000"/>
                </a:srgbClr>
              </a:solidFill>
              <a:latin typeface="EC Square Sans Pro"/>
            </a:endParaRPr>
          </a:p>
          <a:p>
            <a:pPr algn="r"/>
            <a:r>
              <a:rPr lang="de-DE" sz="1400" b="0" dirty="0" smtClean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Conseil </a:t>
            </a:r>
            <a:r>
              <a:rPr lang="de-DE" sz="1400" b="0" dirty="0" err="1" smtClean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européen</a:t>
            </a:r>
            <a:endParaRPr lang="de-DE" sz="1400" b="0" dirty="0">
              <a:solidFill>
                <a:srgbClr val="808080">
                  <a:lumMod val="50000"/>
                </a:srgbClr>
              </a:solidFill>
              <a:latin typeface="EC Square Sans Pro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5771947" y="4982875"/>
            <a:ext cx="276579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1400" dirty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07/07 - 08/07</a:t>
            </a:r>
            <a:endParaRPr lang="de-DE" sz="1400" b="0" dirty="0">
              <a:solidFill>
                <a:srgbClr val="808080">
                  <a:lumMod val="50000"/>
                </a:srgbClr>
              </a:solidFill>
              <a:latin typeface="EC Square Sans Pro"/>
            </a:endParaRPr>
          </a:p>
          <a:p>
            <a:pPr algn="r"/>
            <a:r>
              <a:rPr lang="de-DE" sz="1400" b="0" dirty="0" err="1" smtClean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Sommet</a:t>
            </a:r>
            <a:r>
              <a:rPr lang="de-DE" sz="1400" b="0" dirty="0" smtClean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 G20, </a:t>
            </a:r>
            <a:r>
              <a:rPr lang="de-DE" sz="1400" b="0" dirty="0" err="1" smtClean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Hambourg</a:t>
            </a:r>
            <a:r>
              <a:rPr lang="de-DE" sz="1400" b="0" dirty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, </a:t>
            </a:r>
            <a:r>
              <a:rPr lang="de-DE" sz="1400" b="0" dirty="0" err="1" smtClean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Allemagne</a:t>
            </a:r>
            <a:endParaRPr lang="de-DE" sz="1400" b="0" dirty="0">
              <a:solidFill>
                <a:srgbClr val="808080">
                  <a:lumMod val="50000"/>
                </a:srgbClr>
              </a:solidFill>
              <a:latin typeface="EC Square Sans Pro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728109" y="4357972"/>
            <a:ext cx="27873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1400" dirty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22/06 - 23/06</a:t>
            </a:r>
            <a:endParaRPr lang="de-DE" sz="1400" b="0" dirty="0">
              <a:solidFill>
                <a:srgbClr val="808080">
                  <a:lumMod val="50000"/>
                </a:srgbClr>
              </a:solidFill>
              <a:latin typeface="EC Square Sans Pro"/>
            </a:endParaRPr>
          </a:p>
          <a:p>
            <a:pPr algn="r"/>
            <a:r>
              <a:rPr lang="de-DE" sz="1400" b="0" dirty="0" smtClean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Conseil </a:t>
            </a:r>
            <a:r>
              <a:rPr lang="de-DE" sz="1400" b="0" dirty="0" err="1" smtClean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européen</a:t>
            </a:r>
            <a:endParaRPr lang="de-DE" sz="1400" b="0" dirty="0">
              <a:solidFill>
                <a:srgbClr val="808080">
                  <a:lumMod val="50000"/>
                </a:srgbClr>
              </a:solidFill>
              <a:latin typeface="EC Square Sans Pro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8537745" y="5737563"/>
            <a:ext cx="144016" cy="172488"/>
          </a:xfrm>
          <a:prstGeom prst="ellipse">
            <a:avLst/>
          </a:prstGeom>
          <a:solidFill>
            <a:schemeClr val="bg2">
              <a:lumMod val="50000"/>
            </a:schemeClr>
          </a:solidFill>
          <a:ln w="952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de-DE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8637040" y="5643677"/>
            <a:ext cx="4764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solidFill>
                  <a:srgbClr val="002060"/>
                </a:solidFill>
                <a:latin typeface="Verdana"/>
              </a:rPr>
              <a:t>Oct</a:t>
            </a:r>
            <a:endParaRPr lang="de-DE" sz="1200" dirty="0">
              <a:solidFill>
                <a:srgbClr val="002060"/>
              </a:solidFill>
              <a:latin typeface="Verdana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8528057" y="6393286"/>
            <a:ext cx="144016" cy="172488"/>
          </a:xfrm>
          <a:prstGeom prst="ellipse">
            <a:avLst/>
          </a:prstGeom>
          <a:solidFill>
            <a:schemeClr val="bg2">
              <a:lumMod val="50000"/>
            </a:schemeClr>
          </a:solidFill>
          <a:ln w="952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de-DE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617383" y="6340777"/>
            <a:ext cx="5052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 smtClean="0">
                <a:solidFill>
                  <a:srgbClr val="002060"/>
                </a:solidFill>
                <a:latin typeface="Verdana"/>
              </a:rPr>
              <a:t>Déc</a:t>
            </a:r>
            <a:endParaRPr lang="de-DE" sz="1200" dirty="0">
              <a:solidFill>
                <a:srgbClr val="002060"/>
              </a:solidFill>
              <a:latin typeface="Verdana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5211221" y="6393286"/>
            <a:ext cx="33512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1400" dirty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14/12 - 15/12</a:t>
            </a:r>
          </a:p>
          <a:p>
            <a:pPr algn="r"/>
            <a:r>
              <a:rPr lang="en-US" sz="1400" b="0" dirty="0" err="1" smtClean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Conseil</a:t>
            </a:r>
            <a:r>
              <a:rPr lang="en-US" sz="1400" b="0" dirty="0" smtClean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 </a:t>
            </a:r>
            <a:r>
              <a:rPr lang="en-US" sz="1400" b="0" dirty="0" err="1" smtClean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européen</a:t>
            </a:r>
            <a:r>
              <a:rPr lang="en-US" sz="1400" b="0" dirty="0" smtClean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 </a:t>
            </a:r>
            <a:r>
              <a:rPr lang="en-US" sz="1400" b="0" dirty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/ </a:t>
            </a:r>
            <a:r>
              <a:rPr lang="en-US" sz="1400" b="0" dirty="0" err="1" smtClean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Réunion</a:t>
            </a:r>
            <a:r>
              <a:rPr lang="en-US" sz="1400" b="0" dirty="0" smtClean="0">
                <a:solidFill>
                  <a:srgbClr val="808080">
                    <a:lumMod val="50000"/>
                  </a:srgbClr>
                </a:solidFill>
                <a:latin typeface="EC Square Sans Pro"/>
              </a:rPr>
              <a:t> UE27</a:t>
            </a:r>
            <a:endParaRPr lang="de-DE" sz="1400" b="0" dirty="0">
              <a:solidFill>
                <a:srgbClr val="808080">
                  <a:lumMod val="50000"/>
                </a:srgbClr>
              </a:solidFill>
              <a:latin typeface="EC Square Sans Pro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202448" y="6247899"/>
            <a:ext cx="261302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err="1" smtClean="0">
                <a:solidFill>
                  <a:srgbClr val="0070C0"/>
                </a:solidFill>
                <a:latin typeface="EC Square Sans Pro"/>
              </a:rPr>
              <a:t>Juin</a:t>
            </a:r>
            <a:r>
              <a:rPr lang="de-DE" sz="1600" dirty="0" smtClean="0">
                <a:solidFill>
                  <a:srgbClr val="0070C0"/>
                </a:solidFill>
                <a:latin typeface="EC Square Sans Pro"/>
              </a:rPr>
              <a:t> </a:t>
            </a:r>
            <a:r>
              <a:rPr lang="de-DE" sz="1600" dirty="0">
                <a:solidFill>
                  <a:srgbClr val="0070C0"/>
                </a:solidFill>
                <a:latin typeface="EC Square Sans Pro"/>
              </a:rPr>
              <a:t>2019</a:t>
            </a:r>
          </a:p>
          <a:p>
            <a:r>
              <a:rPr lang="de-DE" sz="1400" b="0" dirty="0" err="1" smtClean="0">
                <a:solidFill>
                  <a:srgbClr val="0070C0"/>
                </a:solidFill>
                <a:latin typeface="EC Square Sans Pro"/>
              </a:rPr>
              <a:t>Élections</a:t>
            </a:r>
            <a:r>
              <a:rPr lang="de-DE" sz="1400" b="0" dirty="0" smtClean="0">
                <a:solidFill>
                  <a:srgbClr val="0070C0"/>
                </a:solidFill>
                <a:latin typeface="EC Square Sans Pro"/>
              </a:rPr>
              <a:t> du </a:t>
            </a:r>
            <a:r>
              <a:rPr lang="de-DE" sz="1400" b="0" dirty="0" err="1" smtClean="0">
                <a:solidFill>
                  <a:srgbClr val="0070C0"/>
                </a:solidFill>
                <a:latin typeface="EC Square Sans Pro"/>
              </a:rPr>
              <a:t>Parlement</a:t>
            </a:r>
            <a:r>
              <a:rPr lang="de-DE" sz="1400" b="0" dirty="0" smtClean="0">
                <a:solidFill>
                  <a:srgbClr val="0070C0"/>
                </a:solidFill>
                <a:latin typeface="EC Square Sans Pro"/>
              </a:rPr>
              <a:t> </a:t>
            </a:r>
            <a:r>
              <a:rPr lang="de-DE" sz="1400" b="0" dirty="0" err="1" smtClean="0">
                <a:solidFill>
                  <a:srgbClr val="0070C0"/>
                </a:solidFill>
                <a:latin typeface="EC Square Sans Pro"/>
              </a:rPr>
              <a:t>européen</a:t>
            </a:r>
            <a:endParaRPr lang="de-DE" sz="1400" b="0" dirty="0">
              <a:solidFill>
                <a:srgbClr val="0070C0"/>
              </a:solidFill>
              <a:latin typeface="EC Square Sans Pro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835" y="6296477"/>
            <a:ext cx="457852" cy="50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3" name="Straight Connector 52"/>
          <p:cNvCxnSpPr/>
          <p:nvPr/>
        </p:nvCxnSpPr>
        <p:spPr bwMode="auto">
          <a:xfrm>
            <a:off x="579678" y="6313955"/>
            <a:ext cx="1" cy="522044"/>
          </a:xfrm>
          <a:prstGeom prst="line">
            <a:avLst/>
          </a:prstGeom>
          <a:noFill/>
          <a:ln w="38100" cap="flat" cmpd="sng" algn="ctr">
            <a:solidFill>
              <a:srgbClr val="0070C0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" name="TextBox 50"/>
          <p:cNvSpPr txBox="1"/>
          <p:nvPr/>
        </p:nvSpPr>
        <p:spPr>
          <a:xfrm>
            <a:off x="-52346" y="763906"/>
            <a:ext cx="9379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kern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en-US" sz="1800" kern="0" dirty="0" err="1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processus</a:t>
            </a:r>
            <a:r>
              <a:rPr lang="en-US" sz="1800" kern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 Livre blanc: de Rome aux </a:t>
            </a:r>
            <a:r>
              <a:rPr lang="en-US" sz="1800" kern="0" dirty="0" err="1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élections</a:t>
            </a:r>
            <a:r>
              <a:rPr lang="en-US" sz="1800" kern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en-US" sz="1800" kern="0" dirty="0" err="1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Parlement</a:t>
            </a:r>
            <a:r>
              <a:rPr lang="en-US" sz="1800" kern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0" dirty="0" err="1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européen</a:t>
            </a:r>
            <a:r>
              <a:rPr lang="en-US" sz="1800" kern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800" kern="0" dirty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38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europe direct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6255" y="1110781"/>
            <a:ext cx="1658275" cy="1515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27087" y="974118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Restez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contact…</a:t>
            </a:r>
            <a:endParaRPr lang="en-GB" sz="24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4427984" y="1453646"/>
            <a:ext cx="41955" cy="4783666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TextBox 12"/>
          <p:cNvSpPr txBox="1"/>
          <p:nvPr/>
        </p:nvSpPr>
        <p:spPr>
          <a:xfrm>
            <a:off x="4716016" y="4725144"/>
            <a:ext cx="184731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>
              <a:latin typeface="Verdana"/>
            </a:endParaRPr>
          </a:p>
        </p:txBody>
      </p:sp>
      <p:pic>
        <p:nvPicPr>
          <p:cNvPr id="1026" name="Picture 2" descr="https://scontent-bru2-1.xx.fbcdn.net/v/t1.0-1/p200x200/12933053_1186625728028603_6707848600777769711_n.png?oh=59a9447803203d4fd5adc0edb289485f&amp;oe=5932C3AB">
            <a:hlinkClick r:id="rId5"/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4"/>
          <a:stretch/>
        </p:blipFill>
        <p:spPr bwMode="auto">
          <a:xfrm>
            <a:off x="4646979" y="3719776"/>
            <a:ext cx="1616320" cy="1645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6102794" y="1453646"/>
            <a:ext cx="3129383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Numéro</a:t>
            </a:r>
            <a:r>
              <a:rPr lang="en-US" sz="1400" b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gratuit</a:t>
            </a:r>
            <a:r>
              <a:rPr lang="en-US" sz="1400" b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4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00 800 6 7 8 9 10 11</a:t>
            </a:r>
            <a:endParaRPr lang="en-US" sz="1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/>
              <a:buChar char="•"/>
            </a:pPr>
            <a:r>
              <a:rPr lang="en-US" sz="16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jours</a:t>
            </a:r>
            <a:r>
              <a:rPr lang="en-US" sz="1400" b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400" b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semaine</a:t>
            </a:r>
            <a:r>
              <a:rPr lang="en-US" sz="1400" b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9 à 18h HEC</a:t>
            </a:r>
            <a:endParaRPr lang="en-US" sz="1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/>
              <a:buChar char="•"/>
            </a:pPr>
            <a:r>
              <a:rPr lang="en-US" sz="14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en-US" sz="1400" b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toute</a:t>
            </a:r>
            <a:r>
              <a:rPr lang="en-US" sz="1400" b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langue </a:t>
            </a:r>
            <a:r>
              <a:rPr lang="en-US" sz="1400" b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officielle</a:t>
            </a:r>
            <a:r>
              <a:rPr lang="en-US" sz="1400" b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400" b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l'UE</a:t>
            </a:r>
            <a:endParaRPr lang="en-US" sz="1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/>
              <a:buChar char="•"/>
            </a:pPr>
            <a:r>
              <a:rPr lang="en-US" sz="14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partout </a:t>
            </a:r>
            <a:r>
              <a:rPr lang="en-US" sz="1400" b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en-US" sz="1400" b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l'UE</a:t>
            </a:r>
            <a:endParaRPr lang="en-US" sz="1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30818" y="3127538"/>
            <a:ext cx="4318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questions </a:t>
            </a:r>
            <a:r>
              <a:rPr lang="en-US" sz="1400" b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</a:t>
            </a:r>
            <a:r>
              <a:rPr lang="en-US" sz="1400" b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l'UE</a:t>
            </a:r>
            <a:r>
              <a:rPr lang="en-US" sz="1400" b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4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 </a:t>
            </a:r>
            <a:r>
              <a:rPr lang="en-US" sz="1400" b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</a:t>
            </a:r>
            <a:r>
              <a:rPr lang="en-US" sz="1400" b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</a:t>
            </a:r>
            <a:r>
              <a:rPr lang="en-US" sz="1400" b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répond</a:t>
            </a:r>
            <a:r>
              <a:rPr lang="en-US" sz="1400" b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19"/>
          <p:cNvCxnSpPr/>
          <p:nvPr/>
        </p:nvCxnSpPr>
        <p:spPr bwMode="auto">
          <a:xfrm>
            <a:off x="327087" y="3645024"/>
            <a:ext cx="8349369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" name="TextBox 25"/>
          <p:cNvSpPr txBox="1"/>
          <p:nvPr/>
        </p:nvSpPr>
        <p:spPr>
          <a:xfrm>
            <a:off x="5076054" y="5273488"/>
            <a:ext cx="3215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www.europa.eu/youreurope</a:t>
            </a:r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530818" y="569464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BE" sz="14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Aide et conseils pour les citoyens de l'UE et leur </a:t>
            </a:r>
            <a:r>
              <a:rPr lang="fr-BE" sz="1400" b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famille</a:t>
            </a:r>
            <a:r>
              <a:rPr lang="en-US" sz="14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BE" sz="1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1" name="Picture 7" descr="Image result for eu bookshop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92" y="3768761"/>
            <a:ext cx="3528392" cy="176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241520" y="5681069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b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Toutes</a:t>
            </a:r>
            <a:r>
              <a:rPr lang="en-US" sz="1400" b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publications de </a:t>
            </a:r>
            <a:r>
              <a:rPr lang="en-US" sz="1400" b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l'UE</a:t>
            </a:r>
            <a:r>
              <a:rPr lang="en-US" sz="1400" b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dont</a:t>
            </a:r>
            <a:r>
              <a:rPr lang="en-US" sz="1400" b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</a:t>
            </a:r>
            <a:r>
              <a:rPr lang="en-US" sz="1400" b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avez</a:t>
            </a:r>
            <a:endParaRPr lang="en-US" sz="1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besoin</a:t>
            </a:r>
            <a:r>
              <a:rPr lang="en-US" sz="14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b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30">
            <a:hlinkClick r:id="rId10"/>
          </p:cNvPr>
          <p:cNvSpPr/>
          <p:nvPr/>
        </p:nvSpPr>
        <p:spPr>
          <a:xfrm>
            <a:off x="5260127" y="2506996"/>
            <a:ext cx="3635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europe.direct.europa.eu</a:t>
            </a:r>
            <a:endParaRPr lang="de-DE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05516" y="3127538"/>
            <a:ext cx="41864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Toutes</a:t>
            </a:r>
            <a:r>
              <a:rPr lang="en-US" sz="1400" b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</a:t>
            </a:r>
            <a:r>
              <a:rPr lang="en-US" sz="1400" b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informations</a:t>
            </a:r>
            <a:r>
              <a:rPr lang="en-US" sz="1400" b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</a:t>
            </a:r>
            <a:r>
              <a:rPr lang="en-US" sz="1400" b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14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Commission</a:t>
            </a:r>
            <a:endParaRPr lang="de-DE" sz="1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5" name="Picture 11" descr="Image result for european commission logo">
            <a:hlinkClick r:id="rId11"/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8866"/>
          <a:stretch/>
        </p:blipFill>
        <p:spPr bwMode="auto">
          <a:xfrm>
            <a:off x="327087" y="1531545"/>
            <a:ext cx="1924400" cy="94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Rectangle 39"/>
          <p:cNvSpPr/>
          <p:nvPr/>
        </p:nvSpPr>
        <p:spPr>
          <a:xfrm>
            <a:off x="412481" y="2498132"/>
            <a:ext cx="17281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ec.europa.eu</a:t>
            </a:r>
            <a:endParaRPr lang="de-DE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hlinkClick r:id="rId13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107" y="1407039"/>
            <a:ext cx="1271588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08816" y="2507669"/>
            <a:ext cx="23220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Livre </a:t>
            </a:r>
            <a:r>
              <a:rPr lang="de-DE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blanc</a:t>
            </a:r>
            <a:r>
              <a:rPr lang="de-D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 </a:t>
            </a:r>
            <a:r>
              <a:rPr lang="de-DE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sur</a:t>
            </a:r>
            <a:r>
              <a:rPr lang="de-D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 </a:t>
            </a:r>
            <a:r>
              <a:rPr lang="de-DE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l'avenir</a:t>
            </a:r>
            <a:r>
              <a:rPr lang="de-D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 de l' </a:t>
            </a:r>
            <a:r>
              <a:rPr lang="de-D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Europe </a:t>
            </a:r>
            <a:endParaRPr lang="de-DE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11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7" t="3878" r="3180" b="12230"/>
          <a:stretch/>
        </p:blipFill>
        <p:spPr>
          <a:xfrm>
            <a:off x="-1" y="1556793"/>
            <a:ext cx="4999065" cy="5301208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78" t="66884"/>
          <a:stretch/>
        </p:blipFill>
        <p:spPr bwMode="auto">
          <a:xfrm>
            <a:off x="179512" y="6559930"/>
            <a:ext cx="819396" cy="242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65372" y="1089473"/>
            <a:ext cx="8229600" cy="611336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lvl="0" indent="0">
              <a:spcBef>
                <a:spcPct val="30000"/>
              </a:spcBef>
            </a:pPr>
            <a:r>
              <a:rPr lang="en-GB" sz="2600" kern="0" dirty="0" err="1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Exécution</a:t>
            </a:r>
            <a:r>
              <a:rPr lang="en-GB" sz="2600" kern="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 des </a:t>
            </a:r>
            <a:r>
              <a:rPr lang="en-GB" sz="2600" kern="0" dirty="0" err="1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politiques</a:t>
            </a:r>
            <a:r>
              <a:rPr lang="en-GB" sz="2600" kern="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 - </a:t>
            </a:r>
            <a:r>
              <a:rPr lang="en-GB" sz="2600" kern="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p</a:t>
            </a:r>
            <a:r>
              <a:rPr lang="en-GB" sz="2600" kern="0" dirty="0" err="1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olitique</a:t>
            </a:r>
            <a:r>
              <a:rPr lang="en-GB" sz="2600" kern="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GB" sz="2600" kern="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régionale</a:t>
            </a:r>
            <a:endParaRPr lang="fr-FR" sz="2600" kern="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endParaRPr lang="en-GB" sz="2600" kern="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449557" y="1785597"/>
            <a:ext cx="3514931" cy="3277820"/>
            <a:chOff x="5449557" y="1785597"/>
            <a:chExt cx="3514931" cy="3277820"/>
          </a:xfrm>
        </p:grpSpPr>
        <p:sp>
          <p:nvSpPr>
            <p:cNvPr id="4" name="TextBox 3"/>
            <p:cNvSpPr txBox="1"/>
            <p:nvPr/>
          </p:nvSpPr>
          <p:spPr>
            <a:xfrm>
              <a:off x="5616843" y="1785597"/>
              <a:ext cx="3347645" cy="32778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00" b="0" dirty="0" smtClean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</a:rPr>
                <a:t>Légende</a:t>
              </a:r>
            </a:p>
            <a:p>
              <a:endParaRPr lang="fr-FR" sz="2400" b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GB" sz="1500" b="0" dirty="0" smtClean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</a:rPr>
                <a:t>Régions moins développées </a:t>
              </a:r>
            </a:p>
            <a:p>
              <a:r>
                <a:rPr lang="en-GB" sz="1500" b="0" dirty="0" smtClean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</a:rPr>
                <a:t>(PIB/habitant &lt; 75 % de la moyenne de l’UE des 27)</a:t>
              </a:r>
            </a:p>
            <a:p>
              <a:endParaRPr lang="fr-FR" sz="1500" b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GB" sz="1500" b="0" dirty="0" smtClean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</a:rPr>
                <a:t>Régions en transition </a:t>
              </a:r>
            </a:p>
            <a:p>
              <a:r>
                <a:rPr lang="en-GB" sz="1500" b="0" dirty="0" smtClean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</a:rPr>
                <a:t>(PIB/habitant entre 75 % et 90 % de</a:t>
              </a:r>
            </a:p>
            <a:p>
              <a:r>
                <a:rPr lang="en-GB" sz="1500" b="0" dirty="0" smtClean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</a:rPr>
                <a:t>la moyenne de l’UE des 27)</a:t>
              </a:r>
            </a:p>
            <a:p>
              <a:endParaRPr lang="fr-FR" sz="1500" b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GB" sz="1500" b="0" dirty="0" smtClean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</a:rPr>
                <a:t>Régions plus développées</a:t>
              </a:r>
            </a:p>
            <a:p>
              <a:r>
                <a:rPr lang="en-GB" sz="1500" b="0" dirty="0" smtClean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</a:rPr>
                <a:t>(PIB/habitant &gt;= 90 % de la moyenne de l’UE des 27)</a:t>
              </a:r>
            </a:p>
          </p:txBody>
        </p:sp>
        <p:sp>
          <p:nvSpPr>
            <p:cNvPr id="5" name="Oval 4"/>
            <p:cNvSpPr/>
            <p:nvPr/>
          </p:nvSpPr>
          <p:spPr>
            <a:xfrm>
              <a:off x="5466714" y="2569096"/>
              <a:ext cx="153322" cy="153322"/>
            </a:xfrm>
            <a:prstGeom prst="ellipse">
              <a:avLst/>
            </a:prstGeom>
            <a:solidFill>
              <a:srgbClr val="EA65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800" b="0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5449557" y="3426081"/>
              <a:ext cx="153322" cy="153322"/>
            </a:xfrm>
            <a:prstGeom prst="ellipse">
              <a:avLst/>
            </a:prstGeom>
            <a:solidFill>
              <a:srgbClr val="F7AF4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800" b="0"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5456375" y="4365104"/>
              <a:ext cx="153322" cy="153322"/>
            </a:xfrm>
            <a:prstGeom prst="ellipse">
              <a:avLst/>
            </a:prstGeom>
            <a:solidFill>
              <a:srgbClr val="FCD787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800" b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57072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uropean Union Youth Unemployment Rat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76"/>
          <a:stretch/>
        </p:blipFill>
        <p:spPr bwMode="auto">
          <a:xfrm>
            <a:off x="255194" y="2977586"/>
            <a:ext cx="8781302" cy="323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65372" y="1089473"/>
            <a:ext cx="8229600" cy="611336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fr-FR" sz="2600" kern="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Exécution des politiques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278"/>
          <a:stretch/>
        </p:blipFill>
        <p:spPr bwMode="auto">
          <a:xfrm>
            <a:off x="221499" y="1700808"/>
            <a:ext cx="904774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26273" y="1867252"/>
            <a:ext cx="40831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>
                <a:solidFill>
                  <a:srgbClr val="0F5494"/>
                </a:solidFill>
                <a:latin typeface="Verdana"/>
              </a:rPr>
              <a:t>Garantie pour la jeunesse</a:t>
            </a:r>
            <a:endParaRPr lang="fr-FR" sz="3200" b="0" dirty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5655" y="2663024"/>
            <a:ext cx="86725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rgbClr val="0F5494"/>
                </a:solidFill>
                <a:latin typeface="Verdana"/>
              </a:rPr>
              <a:t>TAUX DE CHÔMAGE DES JEUNES DANS L’UE </a:t>
            </a:r>
            <a:r>
              <a:rPr lang="fr-FR" sz="1600" dirty="0" smtClean="0">
                <a:solidFill>
                  <a:srgbClr val="0F5494"/>
                </a:solidFill>
                <a:latin typeface="Verdana"/>
              </a:rPr>
              <a:t>% </a:t>
            </a:r>
            <a:r>
              <a:rPr lang="fr-FR" sz="1600" b="0" dirty="0" smtClean="0">
                <a:solidFill>
                  <a:srgbClr val="0F5494"/>
                </a:solidFill>
                <a:latin typeface="Verdana"/>
              </a:rPr>
              <a:t>DE </a:t>
            </a:r>
            <a:r>
              <a:rPr lang="fr-FR" sz="1600" b="0" dirty="0">
                <a:solidFill>
                  <a:srgbClr val="0F5494"/>
                </a:solidFill>
                <a:latin typeface="Verdana"/>
              </a:rPr>
              <a:t>LA MAIN-D’OEUVRE 15-24</a:t>
            </a:r>
          </a:p>
        </p:txBody>
      </p:sp>
    </p:spTree>
    <p:extLst>
      <p:ext uri="{BB962C8B-B14F-4D97-AF65-F5344CB8AC3E}">
        <p14:creationId xmlns:p14="http://schemas.microsoft.com/office/powerpoint/2010/main" val="113380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hart 17"/>
          <p:cNvGraphicFramePr/>
          <p:nvPr>
            <p:extLst>
              <p:ext uri="{D42A27DB-BD31-4B8C-83A1-F6EECF244321}">
                <p14:modId xmlns:p14="http://schemas.microsoft.com/office/powerpoint/2010/main" val="1857589254"/>
              </p:ext>
            </p:extLst>
          </p:nvPr>
        </p:nvGraphicFramePr>
        <p:xfrm>
          <a:off x="4211960" y="1196752"/>
          <a:ext cx="7505524" cy="4839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429587854"/>
              </p:ext>
            </p:extLst>
          </p:nvPr>
        </p:nvGraphicFramePr>
        <p:xfrm>
          <a:off x="5667501" y="2214902"/>
          <a:ext cx="4634011" cy="3339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365372" y="1089473"/>
            <a:ext cx="8229600" cy="611336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fr-FR" sz="2600" kern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Recettes et dépenses relatives aux politiques</a:t>
            </a:r>
          </a:p>
        </p:txBody>
      </p:sp>
      <p:cxnSp>
        <p:nvCxnSpPr>
          <p:cNvPr id="9" name="Straight Connector 8"/>
          <p:cNvCxnSpPr/>
          <p:nvPr/>
        </p:nvCxnSpPr>
        <p:spPr bwMode="auto">
          <a:xfrm rot="10800000" flipV="1">
            <a:off x="19864563" y="1836922"/>
            <a:ext cx="0" cy="417996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TextBox 1"/>
          <p:cNvSpPr txBox="1"/>
          <p:nvPr/>
        </p:nvSpPr>
        <p:spPr>
          <a:xfrm>
            <a:off x="5939676" y="3227014"/>
            <a:ext cx="217562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</a:rPr>
              <a:t>Budget total</a:t>
            </a:r>
          </a:p>
          <a:p>
            <a:pPr algn="ctr"/>
            <a:r>
              <a:rPr lang="fr-FR" sz="2800" dirty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</a:rPr>
              <a:t>158 </a:t>
            </a:r>
            <a:r>
              <a:rPr lang="fr-FR" sz="2800" dirty="0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</a:rPr>
              <a:t>Mrd €</a:t>
            </a:r>
            <a:r>
              <a:rPr lang="fr-FR" sz="1600" b="0" dirty="0" smtClean="0">
                <a:solidFill>
                  <a:srgbClr val="000000"/>
                </a:solidFill>
                <a:latin typeface="Verdana"/>
              </a:rPr>
              <a:t> </a:t>
            </a:r>
          </a:p>
          <a:p>
            <a:pPr algn="ctr"/>
            <a:r>
              <a:rPr lang="fr-FR" sz="2000" dirty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</a:rPr>
              <a:t>(2017)</a:t>
            </a:r>
          </a:p>
        </p:txBody>
      </p:sp>
      <p:grpSp>
        <p:nvGrpSpPr>
          <p:cNvPr id="51" name="Group 50"/>
          <p:cNvGrpSpPr/>
          <p:nvPr/>
        </p:nvGrpSpPr>
        <p:grpSpPr>
          <a:xfrm>
            <a:off x="132073" y="2190968"/>
            <a:ext cx="6168119" cy="3405472"/>
            <a:chOff x="132073" y="2190968"/>
            <a:chExt cx="6168119" cy="3405472"/>
          </a:xfrm>
        </p:grpSpPr>
        <p:cxnSp>
          <p:nvCxnSpPr>
            <p:cNvPr id="5" name="Straight Connector 4"/>
            <p:cNvCxnSpPr/>
            <p:nvPr/>
          </p:nvCxnSpPr>
          <p:spPr bwMode="auto">
            <a:xfrm>
              <a:off x="132073" y="5596440"/>
              <a:ext cx="6168119" cy="0"/>
            </a:xfrm>
            <a:prstGeom prst="line">
              <a:avLst/>
            </a:prstGeom>
            <a:noFill/>
            <a:ln w="38100" cap="flat" cmpd="sng" algn="ctr">
              <a:solidFill>
                <a:srgbClr val="17A97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50" name="Group 49"/>
            <p:cNvGrpSpPr/>
            <p:nvPr/>
          </p:nvGrpSpPr>
          <p:grpSpPr>
            <a:xfrm>
              <a:off x="139061" y="2190968"/>
              <a:ext cx="5627083" cy="2837227"/>
              <a:chOff x="139061" y="2190968"/>
              <a:chExt cx="5627083" cy="2837227"/>
            </a:xfrm>
          </p:grpSpPr>
          <p:cxnSp>
            <p:nvCxnSpPr>
              <p:cNvPr id="23" name="Straight Connector 22"/>
              <p:cNvCxnSpPr/>
              <p:nvPr/>
            </p:nvCxnSpPr>
            <p:spPr bwMode="auto">
              <a:xfrm>
                <a:off x="139061" y="4512530"/>
                <a:ext cx="5096318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FF339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" name="Straight Connector 27"/>
              <p:cNvCxnSpPr/>
              <p:nvPr/>
            </p:nvCxnSpPr>
            <p:spPr bwMode="auto">
              <a:xfrm>
                <a:off x="147638" y="5028195"/>
                <a:ext cx="5322020" cy="0"/>
              </a:xfrm>
              <a:prstGeom prst="line">
                <a:avLst/>
              </a:prstGeom>
              <a:noFill/>
              <a:ln w="381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grpSp>
            <p:nvGrpSpPr>
              <p:cNvPr id="49" name="Group 48"/>
              <p:cNvGrpSpPr/>
              <p:nvPr/>
            </p:nvGrpSpPr>
            <p:grpSpPr>
              <a:xfrm>
                <a:off x="139061" y="2190968"/>
                <a:ext cx="5627083" cy="1824448"/>
                <a:chOff x="139061" y="2190968"/>
                <a:chExt cx="5627083" cy="1824448"/>
              </a:xfrm>
            </p:grpSpPr>
            <p:cxnSp>
              <p:nvCxnSpPr>
                <p:cNvPr id="16" name="Straight Connector 15"/>
                <p:cNvCxnSpPr/>
                <p:nvPr/>
              </p:nvCxnSpPr>
              <p:spPr bwMode="auto">
                <a:xfrm flipV="1">
                  <a:off x="139061" y="4007177"/>
                  <a:ext cx="4936995" cy="8239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5" name="Straight Connector 34"/>
                <p:cNvCxnSpPr/>
                <p:nvPr/>
              </p:nvCxnSpPr>
              <p:spPr bwMode="auto">
                <a:xfrm>
                  <a:off x="157665" y="2684135"/>
                  <a:ext cx="5221783" cy="0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rgbClr val="6699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9" name="Straight Connector 38"/>
                <p:cNvCxnSpPr/>
                <p:nvPr/>
              </p:nvCxnSpPr>
              <p:spPr bwMode="auto">
                <a:xfrm>
                  <a:off x="139061" y="2190968"/>
                  <a:ext cx="5627083" cy="0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rgbClr val="33CC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</p:grpSp>
      <p:grpSp>
        <p:nvGrpSpPr>
          <p:cNvPr id="55" name="Group 54"/>
          <p:cNvGrpSpPr/>
          <p:nvPr/>
        </p:nvGrpSpPr>
        <p:grpSpPr>
          <a:xfrm>
            <a:off x="-56862" y="1807774"/>
            <a:ext cx="6184748" cy="3924198"/>
            <a:chOff x="40706" y="1807774"/>
            <a:chExt cx="6184748" cy="3924198"/>
          </a:xfrm>
        </p:grpSpPr>
        <p:grpSp>
          <p:nvGrpSpPr>
            <p:cNvPr id="15" name="Group 14"/>
            <p:cNvGrpSpPr/>
            <p:nvPr/>
          </p:nvGrpSpPr>
          <p:grpSpPr>
            <a:xfrm>
              <a:off x="48395" y="2297580"/>
              <a:ext cx="5577354" cy="3434392"/>
              <a:chOff x="48395" y="2297580"/>
              <a:chExt cx="5577354" cy="3434392"/>
            </a:xfrm>
          </p:grpSpPr>
          <p:sp>
            <p:nvSpPr>
              <p:cNvPr id="27" name="Rectangle 26">
                <a:hlinkClick r:id="rId5"/>
              </p:cNvPr>
              <p:cNvSpPr/>
              <p:nvPr/>
            </p:nvSpPr>
            <p:spPr bwMode="auto">
              <a:xfrm>
                <a:off x="65808" y="5091576"/>
                <a:ext cx="5559941" cy="640396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r>
                  <a:rPr lang="fr-FR" sz="1800" kern="0" dirty="0">
                    <a:solidFill>
                      <a:srgbClr val="808080">
                        <a:lumMod val="75000"/>
                      </a:srgbClr>
                    </a:solidFill>
                    <a:latin typeface="Arial" panose="020B0604020202020204" pitchFamily="34" charset="0"/>
                  </a:rPr>
                  <a:t>Croissance durable: ressources naturelles 37 % </a:t>
                </a:r>
                <a:endParaRPr lang="fr-FR" sz="1800" kern="0" dirty="0">
                  <a:solidFill>
                    <a:srgbClr val="808080">
                      <a:lumMod val="75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65808" y="4655476"/>
                <a:ext cx="273065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sz="1800" kern="0" dirty="0">
                    <a:solidFill>
                      <a:srgbClr val="808080">
                        <a:lumMod val="75000"/>
                      </a:srgbClr>
                    </a:solidFill>
                    <a:latin typeface="Arial" panose="020B0604020202020204" pitchFamily="34" charset="0"/>
                  </a:rPr>
                  <a:t>Administration 6 % </a:t>
                </a: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65808" y="3588944"/>
                <a:ext cx="435602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sz="1800" kern="0" dirty="0">
                    <a:solidFill>
                      <a:srgbClr val="808080">
                        <a:lumMod val="75000"/>
                      </a:srgbClr>
                    </a:solidFill>
                    <a:latin typeface="Arial" panose="020B0604020202020204" pitchFamily="34" charset="0"/>
                  </a:rPr>
                  <a:t>Sécurité et citoyenneté 3 % </a:t>
                </a: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65808" y="4152100"/>
                <a:ext cx="3379624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sz="1800" kern="0" dirty="0">
                    <a:solidFill>
                      <a:srgbClr val="808080">
                        <a:lumMod val="75000"/>
                      </a:srgbClr>
                    </a:solidFill>
                    <a:latin typeface="Arial" panose="020B0604020202020204" pitchFamily="34" charset="0"/>
                  </a:rPr>
                  <a:t>L’Europe dans le monde 6 % </a:t>
                </a: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48395" y="2297580"/>
                <a:ext cx="550141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sz="1800" kern="0" dirty="0">
                    <a:solidFill>
                      <a:srgbClr val="808080">
                        <a:lumMod val="75000"/>
                      </a:srgbClr>
                    </a:solidFill>
                    <a:latin typeface="Arial" panose="020B0604020202020204" pitchFamily="34" charset="0"/>
                  </a:rPr>
                  <a:t>Compétitivité pour la croissance et l’emploi 14 % </a:t>
                </a:r>
              </a:p>
            </p:txBody>
          </p:sp>
        </p:grpSp>
        <p:sp>
          <p:nvSpPr>
            <p:cNvPr id="41" name="Rectangle 40"/>
            <p:cNvSpPr/>
            <p:nvPr/>
          </p:nvSpPr>
          <p:spPr>
            <a:xfrm>
              <a:off x="40706" y="1807774"/>
              <a:ext cx="618474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800" kern="0" dirty="0">
                  <a:solidFill>
                    <a:srgbClr val="808080">
                      <a:lumMod val="75000"/>
                    </a:srgbClr>
                  </a:solidFill>
                  <a:latin typeface="Arial" panose="020B0604020202020204" pitchFamily="34" charset="0"/>
                </a:rPr>
                <a:t>Cohésion économique, sociale et territoriale 34 % </a:t>
              </a: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355085" y="6028157"/>
            <a:ext cx="54110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0" dirty="0">
                <a:solidFill>
                  <a:srgbClr val="808080">
                    <a:lumMod val="50000"/>
                  </a:srgbClr>
                </a:solidFill>
                <a:latin typeface="Verdana"/>
              </a:rPr>
              <a:t>% du RNB des États membres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17914" y="63177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1800" b="0" dirty="0">
              <a:solidFill>
                <a:srgbClr val="808080">
                  <a:lumMod val="50000"/>
                </a:srgbClr>
              </a:solidFill>
              <a:latin typeface="Verdana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65372" y="6479432"/>
            <a:ext cx="43991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0" dirty="0">
                <a:solidFill>
                  <a:srgbClr val="808080">
                    <a:lumMod val="50000"/>
                  </a:srgbClr>
                </a:solidFill>
                <a:latin typeface="Verdana"/>
              </a:rPr>
              <a:t>Droits à l’importation de produits de pays tiers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316286" y="6039428"/>
            <a:ext cx="36258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0" dirty="0">
                <a:solidFill>
                  <a:srgbClr val="808080">
                    <a:lumMod val="50000"/>
                  </a:srgbClr>
                </a:solidFill>
                <a:latin typeface="Verdana"/>
              </a:rPr>
              <a:t>% du taux de TVA des États membres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32073" y="6112164"/>
            <a:ext cx="216024" cy="216932"/>
          </a:xfrm>
          <a:prstGeom prst="rect">
            <a:avLst/>
          </a:prstGeom>
          <a:solidFill>
            <a:srgbClr val="FAB135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de-DE" sz="1800" b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18512" y="6564868"/>
            <a:ext cx="216024" cy="216932"/>
          </a:xfrm>
          <a:prstGeom prst="rect">
            <a:avLst/>
          </a:prstGeom>
          <a:solidFill>
            <a:srgbClr val="4886C3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de-DE" sz="1800" b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072415" y="6112164"/>
            <a:ext cx="216024" cy="216932"/>
          </a:xfrm>
          <a:prstGeom prst="rect">
            <a:avLst/>
          </a:prstGeom>
          <a:solidFill>
            <a:srgbClr val="D4395E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de-DE" sz="1800" b="0">
              <a:ln>
                <a:solidFill>
                  <a:sysClr val="windowText" lastClr="000000"/>
                </a:solidFill>
              </a:ln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072866" y="6564868"/>
            <a:ext cx="216024" cy="216932"/>
          </a:xfrm>
          <a:prstGeom prst="rect">
            <a:avLst/>
          </a:prstGeom>
          <a:solidFill>
            <a:srgbClr val="74BFB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de-DE" sz="1800" b="0">
              <a:ln>
                <a:solidFill>
                  <a:sysClr val="windowText" lastClr="000000"/>
                </a:solidFill>
              </a:ln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271056" y="6492132"/>
            <a:ext cx="6758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0" dirty="0">
                <a:solidFill>
                  <a:srgbClr val="808080">
                    <a:lumMod val="50000"/>
                  </a:srgbClr>
                </a:solidFill>
                <a:latin typeface="Verdana"/>
              </a:rPr>
              <a:t>Autre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11650" y="4843529"/>
            <a:ext cx="1085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>
                <a:solidFill>
                  <a:srgbClr val="000000"/>
                </a:solidFill>
                <a:latin typeface="Verdana"/>
              </a:rPr>
              <a:t>59 </a:t>
            </a:r>
            <a:r>
              <a:rPr lang="fr-FR" sz="1800" dirty="0" smtClean="0">
                <a:solidFill>
                  <a:srgbClr val="000000"/>
                </a:solidFill>
                <a:latin typeface="Verdana"/>
              </a:rPr>
              <a:t>Mrd</a:t>
            </a:r>
            <a:endParaRPr lang="fr-FR" sz="1800" dirty="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336928" y="2839179"/>
            <a:ext cx="6799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>
                <a:solidFill>
                  <a:srgbClr val="000000"/>
                </a:solidFill>
                <a:latin typeface="Verdana"/>
              </a:rPr>
              <a:t>54 </a:t>
            </a:r>
            <a:endParaRPr lang="fr-FR" sz="1800" dirty="0" smtClean="0">
              <a:solidFill>
                <a:srgbClr val="000000"/>
              </a:solidFill>
              <a:latin typeface="Verdana"/>
            </a:endParaRPr>
          </a:p>
          <a:p>
            <a:r>
              <a:rPr lang="fr-FR" sz="1800" dirty="0" smtClean="0">
                <a:solidFill>
                  <a:srgbClr val="000000"/>
                </a:solidFill>
                <a:latin typeface="Verdana"/>
              </a:rPr>
              <a:t>Mrd</a:t>
            </a:r>
            <a:endParaRPr lang="fr-FR" sz="1800" dirty="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076056" y="3064347"/>
            <a:ext cx="6799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>
                <a:solidFill>
                  <a:srgbClr val="000000"/>
                </a:solidFill>
                <a:latin typeface="Verdana"/>
              </a:rPr>
              <a:t>21 </a:t>
            </a:r>
            <a:endParaRPr lang="fr-FR" sz="1800" dirty="0" smtClean="0">
              <a:solidFill>
                <a:srgbClr val="000000"/>
              </a:solidFill>
              <a:latin typeface="Verdana"/>
            </a:endParaRPr>
          </a:p>
          <a:p>
            <a:r>
              <a:rPr lang="fr-FR" sz="1800" dirty="0" smtClean="0">
                <a:solidFill>
                  <a:srgbClr val="000000"/>
                </a:solidFill>
                <a:latin typeface="Verdana"/>
              </a:rPr>
              <a:t>Mrd</a:t>
            </a:r>
            <a:endParaRPr lang="fr-FR" sz="1800" dirty="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487219" y="4615127"/>
            <a:ext cx="6799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>
                <a:solidFill>
                  <a:srgbClr val="000000"/>
                </a:solidFill>
                <a:latin typeface="Verdana"/>
              </a:rPr>
              <a:t>9 </a:t>
            </a:r>
            <a:endParaRPr lang="fr-FR" sz="1800" dirty="0" smtClean="0">
              <a:solidFill>
                <a:srgbClr val="000000"/>
              </a:solidFill>
              <a:latin typeface="Verdana"/>
            </a:endParaRPr>
          </a:p>
          <a:p>
            <a:r>
              <a:rPr lang="fr-FR" sz="1800" dirty="0" smtClean="0">
                <a:solidFill>
                  <a:srgbClr val="000000"/>
                </a:solidFill>
                <a:latin typeface="Verdana"/>
              </a:rPr>
              <a:t>Mrd</a:t>
            </a:r>
            <a:endParaRPr lang="fr-FR" sz="1800" dirty="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097983" y="4092744"/>
            <a:ext cx="6799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>
                <a:solidFill>
                  <a:srgbClr val="000000"/>
                </a:solidFill>
                <a:latin typeface="Verdana"/>
              </a:rPr>
              <a:t>10 </a:t>
            </a:r>
            <a:endParaRPr lang="fr-FR" sz="1800" dirty="0" smtClean="0">
              <a:solidFill>
                <a:srgbClr val="000000"/>
              </a:solidFill>
              <a:latin typeface="Verdana"/>
            </a:endParaRPr>
          </a:p>
          <a:p>
            <a:r>
              <a:rPr lang="fr-FR" sz="1800" dirty="0" smtClean="0">
                <a:solidFill>
                  <a:srgbClr val="000000"/>
                </a:solidFill>
                <a:latin typeface="Verdana"/>
              </a:rPr>
              <a:t>Mrd</a:t>
            </a:r>
            <a:endParaRPr lang="fr-FR" sz="1800" dirty="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918425" y="3728862"/>
            <a:ext cx="922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>
                <a:solidFill>
                  <a:srgbClr val="000000"/>
                </a:solidFill>
                <a:latin typeface="Verdana"/>
              </a:rPr>
              <a:t>4 </a:t>
            </a:r>
            <a:r>
              <a:rPr lang="fr-FR" sz="1800" dirty="0" smtClean="0">
                <a:solidFill>
                  <a:srgbClr val="000000"/>
                </a:solidFill>
                <a:latin typeface="Verdana"/>
              </a:rPr>
              <a:t>Mrd</a:t>
            </a:r>
            <a:endParaRPr lang="fr-FR" sz="1800" dirty="0">
              <a:solidFill>
                <a:srgbClr val="000000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65049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8" grpId="0">
        <p:bldAsOne/>
      </p:bldGraphic>
      <p:bldP spid="10" grpId="0"/>
      <p:bldP spid="47" grpId="0"/>
      <p:bldP spid="48" grpId="0"/>
      <p:bldP spid="52" grpId="0"/>
      <p:bldP spid="53" grpId="0"/>
      <p:bldP spid="5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65372" y="1089473"/>
            <a:ext cx="8229600" cy="611336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GB" sz="2600" kern="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Les 4 rôles de la Commission</a:t>
            </a:r>
          </a:p>
        </p:txBody>
      </p:sp>
      <p:sp>
        <p:nvSpPr>
          <p:cNvPr id="26" name="Pentagon 25"/>
          <p:cNvSpPr/>
          <p:nvPr/>
        </p:nvSpPr>
        <p:spPr>
          <a:xfrm>
            <a:off x="0" y="2772568"/>
            <a:ext cx="5940152" cy="360040"/>
          </a:xfrm>
          <a:prstGeom prst="homePlate">
            <a:avLst/>
          </a:prstGeom>
          <a:solidFill>
            <a:srgbClr val="F7A4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/>
          </a:p>
        </p:txBody>
      </p:sp>
      <p:sp>
        <p:nvSpPr>
          <p:cNvPr id="27" name="TextBox 26"/>
          <p:cNvSpPr txBox="1"/>
          <p:nvPr/>
        </p:nvSpPr>
        <p:spPr>
          <a:xfrm>
            <a:off x="781088" y="2754173"/>
            <a:ext cx="3786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DROIT D’INITIATIVE</a:t>
            </a:r>
            <a:endParaRPr lang="fr-FR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Pentagon 27"/>
          <p:cNvSpPr/>
          <p:nvPr/>
        </p:nvSpPr>
        <p:spPr>
          <a:xfrm>
            <a:off x="-1" y="3348632"/>
            <a:ext cx="6516217" cy="360040"/>
          </a:xfrm>
          <a:prstGeom prst="homePlate">
            <a:avLst/>
          </a:prstGeom>
          <a:solidFill>
            <a:srgbClr val="6DBFA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/>
          </a:p>
        </p:txBody>
      </p:sp>
      <p:sp>
        <p:nvSpPr>
          <p:cNvPr id="29" name="TextBox 28"/>
          <p:cNvSpPr txBox="1"/>
          <p:nvPr/>
        </p:nvSpPr>
        <p:spPr>
          <a:xfrm>
            <a:off x="781088" y="3348632"/>
            <a:ext cx="5807136" cy="369332"/>
          </a:xfrm>
          <a:prstGeom prst="rect">
            <a:avLst/>
          </a:prstGeom>
          <a:noFill/>
          <a:effectLst>
            <a:reflection endPos="0" dir="5400000" sy="-100000" algn="bl" rotWithShape="0"/>
          </a:effectLst>
        </p:spPr>
        <p:txBody>
          <a:bodyPr wrap="square" rtlCol="0">
            <a:spAutoFit/>
          </a:bodyPr>
          <a:lstStyle/>
          <a:p>
            <a:pPr marL="3175"/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EXÉCUTION DES POLITIQUES ET DU BUDGET</a:t>
            </a:r>
            <a:endParaRPr lang="fr-FR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Pentagon 29">
            <a:hlinkClick r:id="rId3"/>
          </p:cNvPr>
          <p:cNvSpPr/>
          <p:nvPr/>
        </p:nvSpPr>
        <p:spPr>
          <a:xfrm>
            <a:off x="-5500" y="3996704"/>
            <a:ext cx="6948264" cy="360040"/>
          </a:xfrm>
          <a:prstGeom prst="homePlate">
            <a:avLst/>
          </a:prstGeom>
          <a:solidFill>
            <a:srgbClr val="3F85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fr-FR" sz="1800" b="0" dirty="0"/>
          </a:p>
        </p:txBody>
      </p:sp>
      <p:sp>
        <p:nvSpPr>
          <p:cNvPr id="31" name="TextBox 30">
            <a:hlinkClick r:id="rId3"/>
          </p:cNvPr>
          <p:cNvSpPr txBox="1"/>
          <p:nvPr/>
        </p:nvSpPr>
        <p:spPr>
          <a:xfrm>
            <a:off x="781088" y="3985035"/>
            <a:ext cx="4037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75"/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GARDIENNE DES TRAITÉS</a:t>
            </a:r>
            <a:endParaRPr lang="fr-FR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Pentagon 31"/>
          <p:cNvSpPr/>
          <p:nvPr/>
        </p:nvSpPr>
        <p:spPr>
          <a:xfrm>
            <a:off x="-17032" y="4644776"/>
            <a:ext cx="7613367" cy="360040"/>
          </a:xfrm>
          <a:prstGeom prst="homePlate">
            <a:avLst/>
          </a:prstGeom>
          <a:solidFill>
            <a:srgbClr val="FDDF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/>
          </a:p>
        </p:txBody>
      </p:sp>
      <p:sp>
        <p:nvSpPr>
          <p:cNvPr id="33" name="TextBox 32"/>
          <p:cNvSpPr txBox="1"/>
          <p:nvPr/>
        </p:nvSpPr>
        <p:spPr>
          <a:xfrm>
            <a:off x="781088" y="4643844"/>
            <a:ext cx="3860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75"/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DIMENSION INTERNATIONALE</a:t>
            </a:r>
            <a:endParaRPr lang="fr-FR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1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65157" y="1432301"/>
            <a:ext cx="4349268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fr-FR" sz="2400" b="0" dirty="0">
                <a:solidFill>
                  <a:srgbClr val="002060"/>
                </a:solidFill>
                <a:latin typeface="Arial" panose="020B0604020202020204" pitchFamily="34" charset="0"/>
              </a:rPr>
              <a:t>Phase initiale</a:t>
            </a:r>
            <a:r>
              <a:rPr lang="fr-FR" sz="1800" b="0" dirty="0" smtClean="0">
                <a:solidFill>
                  <a:srgbClr val="000000"/>
                </a:solidFill>
                <a:latin typeface="Verdana"/>
              </a:rPr>
              <a:t> </a:t>
            </a:r>
          </a:p>
          <a:p>
            <a:r>
              <a:rPr lang="fr-FR" sz="1800" b="0" dirty="0">
                <a:solidFill>
                  <a:srgbClr val="002060"/>
                </a:solidFill>
                <a:latin typeface="Arial" panose="020B0604020202020204" pitchFamily="34" charset="0"/>
              </a:rPr>
              <a:t>- Nouvelles plaintes enregistrées: </a:t>
            </a:r>
            <a:r>
              <a:rPr lang="fr-FR" sz="2000" dirty="0">
                <a:solidFill>
                  <a:srgbClr val="002060"/>
                </a:solidFill>
                <a:latin typeface="Arial" panose="020B0604020202020204" pitchFamily="34" charset="0"/>
              </a:rPr>
              <a:t>295 </a:t>
            </a:r>
            <a:endParaRPr lang="fr-FR" sz="20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fr-FR" sz="1800" b="0" dirty="0" smtClean="0">
                <a:solidFill>
                  <a:srgbClr val="002060"/>
                </a:solidFill>
                <a:latin typeface="Arial" panose="020B0604020202020204" pitchFamily="34" charset="0"/>
              </a:rPr>
              <a:t>Affaires </a:t>
            </a:r>
            <a:r>
              <a:rPr lang="fr-FR" sz="1800" b="0" dirty="0">
                <a:solidFill>
                  <a:srgbClr val="002060"/>
                </a:solidFill>
                <a:latin typeface="Arial" panose="020B0604020202020204" pitchFamily="34" charset="0"/>
              </a:rPr>
              <a:t>ouvertes par la </a:t>
            </a:r>
            <a:endParaRPr lang="fr-FR" sz="1800" b="0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just"/>
            <a:r>
              <a:rPr lang="fr-FR" sz="1800" b="0" dirty="0" smtClean="0">
                <a:solidFill>
                  <a:srgbClr val="002060"/>
                </a:solidFill>
                <a:latin typeface="Arial" panose="020B0604020202020204" pitchFamily="34" charset="0"/>
              </a:rPr>
              <a:t>Commission </a:t>
            </a:r>
            <a:r>
              <a:rPr lang="fr-FR" sz="1800" b="0" dirty="0">
                <a:solidFill>
                  <a:srgbClr val="002060"/>
                </a:solidFill>
                <a:latin typeface="Arial" panose="020B0604020202020204" pitchFamily="34" charset="0"/>
              </a:rPr>
              <a:t>de sa propre initiative: </a:t>
            </a:r>
            <a:r>
              <a:rPr lang="fr-FR" sz="2000" dirty="0">
                <a:solidFill>
                  <a:srgbClr val="002060"/>
                </a:solidFill>
                <a:latin typeface="Arial" panose="020B0604020202020204" pitchFamily="34" charset="0"/>
              </a:rPr>
              <a:t>578</a:t>
            </a:r>
            <a:r>
              <a:rPr lang="fr-FR" sz="1800" b="0" dirty="0" smtClean="0">
                <a:solidFill>
                  <a:srgbClr val="000000"/>
                </a:solidFill>
                <a:latin typeface="Verdana"/>
              </a:rPr>
              <a:t> </a:t>
            </a:r>
            <a:endParaRPr lang="fr-FR" sz="18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83968" y="2780928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fr-FR" sz="2400" b="0" dirty="0">
                <a:solidFill>
                  <a:srgbClr val="002060"/>
                </a:solidFill>
                <a:latin typeface="Arial" panose="020B0604020202020204" pitchFamily="34" charset="0"/>
              </a:rPr>
              <a:t>Un dialogue structuré </a:t>
            </a:r>
          </a:p>
          <a:p>
            <a:pPr algn="just"/>
            <a:r>
              <a:rPr lang="fr-FR" sz="1800" b="0" dirty="0">
                <a:solidFill>
                  <a:srgbClr val="002060"/>
                </a:solidFill>
                <a:latin typeface="Arial" panose="020B0604020202020204" pitchFamily="34" charset="0"/>
              </a:rPr>
              <a:t>Nouveaux dossiers EU Pilot</a:t>
            </a:r>
            <a:r>
              <a:rPr lang="fr-FR" sz="2000" b="0" dirty="0">
                <a:solidFill>
                  <a:srgbClr val="002060"/>
                </a:solidFill>
                <a:latin typeface="Arial" panose="020B0604020202020204" pitchFamily="34" charset="0"/>
              </a:rPr>
              <a:t>: </a:t>
            </a:r>
            <a:r>
              <a:rPr lang="fr-FR" sz="2000" dirty="0">
                <a:solidFill>
                  <a:srgbClr val="002060"/>
                </a:solidFill>
                <a:latin typeface="Arial" panose="020B0604020202020204" pitchFamily="34" charset="0"/>
              </a:rPr>
              <a:t>881</a:t>
            </a:r>
            <a:r>
              <a:rPr lang="fr-FR" sz="1800" b="0" dirty="0" smtClean="0">
                <a:solidFill>
                  <a:srgbClr val="000000"/>
                </a:solidFill>
                <a:latin typeface="Verdana"/>
              </a:rPr>
              <a:t> </a:t>
            </a:r>
            <a:endParaRPr lang="fr-FR" sz="20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78269" y="4208315"/>
            <a:ext cx="55081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b="0" dirty="0">
                <a:solidFill>
                  <a:srgbClr val="002060"/>
                </a:solidFill>
                <a:latin typeface="Arial" panose="020B0604020202020204" pitchFamily="34" charset="0"/>
              </a:rPr>
              <a:t>Procédure précontentieuse: </a:t>
            </a:r>
          </a:p>
          <a:p>
            <a:pPr algn="just"/>
            <a:r>
              <a:rPr lang="fr-FR" sz="1800" b="0" dirty="0">
                <a:solidFill>
                  <a:srgbClr val="002060"/>
                </a:solidFill>
                <a:latin typeface="Arial" panose="020B0604020202020204" pitchFamily="34" charset="0"/>
              </a:rPr>
              <a:t>- Non-conformité et/ou mauvaise application: </a:t>
            </a:r>
            <a:r>
              <a:rPr lang="fr-FR" sz="2000" dirty="0">
                <a:solidFill>
                  <a:srgbClr val="002060"/>
                </a:solidFill>
                <a:latin typeface="Arial" panose="020B0604020202020204" pitchFamily="34" charset="0"/>
              </a:rPr>
              <a:t>199 </a:t>
            </a:r>
            <a:endParaRPr lang="fr-FR" sz="20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1800" b="0" dirty="0">
                <a:solidFill>
                  <a:srgbClr val="002060"/>
                </a:solidFill>
                <a:latin typeface="Arial" panose="020B0604020202020204" pitchFamily="34" charset="0"/>
              </a:rPr>
              <a:t>- Transposition tardive: </a:t>
            </a:r>
            <a:r>
              <a:rPr lang="fr-FR" sz="2000" dirty="0">
                <a:solidFill>
                  <a:srgbClr val="002060"/>
                </a:solidFill>
                <a:latin typeface="Arial" panose="020B0604020202020204" pitchFamily="34" charset="0"/>
              </a:rPr>
              <a:t>543</a:t>
            </a:r>
            <a:r>
              <a:rPr lang="fr-FR" sz="1800" b="0" smtClean="0">
                <a:solidFill>
                  <a:srgbClr val="000000"/>
                </a:solidFill>
                <a:latin typeface="Verdana"/>
              </a:rPr>
              <a:t> </a:t>
            </a:r>
            <a:endParaRPr lang="fr-FR" sz="18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800" b="0" smtClean="0">
                <a:solidFill>
                  <a:srgbClr val="000000"/>
                </a:solidFill>
                <a:latin typeface="Verdana"/>
              </a:rPr>
              <a:t>	</a:t>
            </a:r>
            <a:r>
              <a:rPr lang="fr-FR" sz="1800" b="0" smtClean="0">
                <a:solidFill>
                  <a:srgbClr val="000000"/>
                </a:solidFill>
                <a:latin typeface="Verdana"/>
              </a:rPr>
              <a:t> </a:t>
            </a:r>
            <a:r>
              <a:rPr lang="fr-FR" sz="1800" b="0" dirty="0">
                <a:solidFill>
                  <a:srgbClr val="002060"/>
                </a:solidFill>
                <a:latin typeface="Arial" panose="020B0604020202020204" pitchFamily="34" charset="0"/>
              </a:rPr>
              <a:t>Avis</a:t>
            </a:r>
            <a:r>
              <a:rPr lang="fr-FR" sz="1800" b="0" smtClean="0">
                <a:solidFill>
                  <a:srgbClr val="000000"/>
                </a:solidFill>
                <a:latin typeface="Verdana"/>
              </a:rPr>
              <a:t> </a:t>
            </a:r>
            <a:r>
              <a:rPr lang="fr-FR" sz="1800" b="0" dirty="0">
                <a:solidFill>
                  <a:srgbClr val="002060"/>
                </a:solidFill>
                <a:latin typeface="Arial" panose="020B0604020202020204" pitchFamily="34" charset="0"/>
              </a:rPr>
              <a:t>motivés: </a:t>
            </a:r>
            <a:r>
              <a:rPr lang="fr-FR" sz="2000" dirty="0">
                <a:solidFill>
                  <a:srgbClr val="002060"/>
                </a:solidFill>
                <a:latin typeface="Arial" panose="020B0604020202020204" pitchFamily="34" charset="0"/>
              </a:rPr>
              <a:t>248</a:t>
            </a:r>
            <a:r>
              <a:rPr lang="fr-FR" sz="1800" b="0" smtClean="0">
                <a:solidFill>
                  <a:srgbClr val="000000"/>
                </a:solidFill>
                <a:latin typeface="Verdana"/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2915816" y="5733256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400" b="0" dirty="0">
                <a:solidFill>
                  <a:srgbClr val="002060"/>
                </a:solidFill>
                <a:latin typeface="Arial" panose="020B0604020202020204" pitchFamily="34" charset="0"/>
              </a:rPr>
              <a:t>Saisines de la Cour </a:t>
            </a:r>
          </a:p>
          <a:p>
            <a:pPr algn="just"/>
            <a:r>
              <a:rPr lang="fr-FR" sz="1800" b="0" dirty="0">
                <a:solidFill>
                  <a:srgbClr val="002060"/>
                </a:solidFill>
                <a:latin typeface="Arial" panose="020B0604020202020204" pitchFamily="34" charset="0"/>
              </a:rPr>
              <a:t>Arrêts rendus par la Cour:  </a:t>
            </a:r>
            <a:r>
              <a:rPr lang="fr-FR" sz="2000" dirty="0">
                <a:solidFill>
                  <a:srgbClr val="002060"/>
                </a:solidFill>
                <a:latin typeface="Arial" panose="020B0604020202020204" pitchFamily="34" charset="0"/>
              </a:rPr>
              <a:t>25</a:t>
            </a:r>
          </a:p>
          <a:p>
            <a:pPr algn="just"/>
            <a:r>
              <a:rPr lang="fr-FR" sz="1800" b="0" dirty="0">
                <a:solidFill>
                  <a:srgbClr val="002060"/>
                </a:solidFill>
                <a:latin typeface="Arial" panose="020B0604020202020204" pitchFamily="34" charset="0"/>
              </a:rPr>
              <a:t>(Art. 258 TFUE)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-213072" y="836712"/>
            <a:ext cx="9468544" cy="611336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/>
            <a:r>
              <a:rPr lang="fr-FR" sz="2600" kern="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Gardienne des traités - procédure d’infraction (2015)  </a:t>
            </a:r>
            <a:endParaRPr lang="fr-FR" sz="2600" kern="0" dirty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8"/>
          <a:stretch/>
        </p:blipFill>
        <p:spPr bwMode="auto">
          <a:xfrm>
            <a:off x="-51088" y="1417747"/>
            <a:ext cx="4926842" cy="5440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ight Arrow 1"/>
          <p:cNvSpPr/>
          <p:nvPr/>
        </p:nvSpPr>
        <p:spPr>
          <a:xfrm>
            <a:off x="4425444" y="5259689"/>
            <a:ext cx="288032" cy="276414"/>
          </a:xfrm>
          <a:prstGeom prst="rightArrow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de-DE" sz="1800" b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97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23" y="2204864"/>
            <a:ext cx="7793353" cy="377343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365372" y="1089473"/>
            <a:ext cx="8229600" cy="611336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GB" sz="2600" kern="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Gardienne des </a:t>
            </a:r>
            <a:r>
              <a:rPr lang="en-GB" sz="2600" kern="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traités</a:t>
            </a:r>
            <a:r>
              <a:rPr lang="en-GB" sz="2600" kern="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GB" sz="2600" kern="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/ Les </a:t>
            </a:r>
            <a:r>
              <a:rPr lang="en-GB" sz="2600" kern="0" dirty="0" err="1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Etats-membres</a:t>
            </a:r>
            <a:endParaRPr lang="en-GB" sz="2600" kern="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3361" y="1772816"/>
            <a:ext cx="762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Nombre de </a:t>
            </a:r>
            <a:r>
              <a:rPr lang="en-GB" sz="18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procédures d’infraction 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en 2015 dans les 28 pays de l’UE</a:t>
            </a:r>
            <a:endParaRPr lang="fr-FR" sz="18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9736" y="6026711"/>
            <a:ext cx="5326222" cy="769441"/>
            <a:chOff x="755576" y="6078747"/>
            <a:chExt cx="5326222" cy="769441"/>
          </a:xfrm>
        </p:grpSpPr>
        <p:sp>
          <p:nvSpPr>
            <p:cNvPr id="6" name="TextBox 5"/>
            <p:cNvSpPr txBox="1"/>
            <p:nvPr/>
          </p:nvSpPr>
          <p:spPr>
            <a:xfrm>
              <a:off x="900571" y="6078747"/>
              <a:ext cx="518122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GB" sz="1200" b="0" i="1" baseline="300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</a:rPr>
                <a:t>Valeurs du haut : nombre total d’infractions</a:t>
              </a:r>
            </a:p>
            <a:p>
              <a:pPr>
                <a:lnSpc>
                  <a:spcPct val="150000"/>
                </a:lnSpc>
              </a:pPr>
              <a:r>
                <a:rPr lang="en-GB" sz="1600" b="0" baseline="300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</a:rPr>
                <a:t>Infractions pour mauvaise transposition et/ou mauvaise application </a:t>
              </a:r>
              <a:r>
                <a:rPr lang="en-GB" sz="1600" b="0" baseline="30000" dirty="0" smtClean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</a:rPr>
                <a:t>du droit de </a:t>
              </a:r>
              <a:r>
                <a:rPr lang="en-GB" sz="1600" b="0" baseline="300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</a:rPr>
                <a:t>l’UE</a:t>
              </a:r>
            </a:p>
            <a:p>
              <a:pPr>
                <a:lnSpc>
                  <a:spcPct val="150000"/>
                </a:lnSpc>
              </a:pPr>
              <a:r>
                <a:rPr lang="en-GB" sz="1600" b="0" baseline="300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</a:rPr>
                <a:t>Infractions pour transposition tardive</a:t>
              </a:r>
            </a:p>
          </p:txBody>
        </p:sp>
        <p:sp>
          <p:nvSpPr>
            <p:cNvPr id="7" name="Oval 6"/>
            <p:cNvSpPr/>
            <p:nvPr/>
          </p:nvSpPr>
          <p:spPr>
            <a:xfrm>
              <a:off x="755576" y="6289348"/>
              <a:ext cx="146225" cy="170009"/>
            </a:xfrm>
            <a:prstGeom prst="ellipse">
              <a:avLst/>
            </a:prstGeom>
            <a:solidFill>
              <a:srgbClr val="3F85C1"/>
            </a:solidFill>
            <a:ln>
              <a:solidFill>
                <a:srgbClr val="3F85C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800" b="0" dirty="0"/>
            </a:p>
          </p:txBody>
        </p:sp>
        <p:sp>
          <p:nvSpPr>
            <p:cNvPr id="8" name="Oval 7"/>
            <p:cNvSpPr/>
            <p:nvPr/>
          </p:nvSpPr>
          <p:spPr>
            <a:xfrm>
              <a:off x="755576" y="6569908"/>
              <a:ext cx="146225" cy="154918"/>
            </a:xfrm>
            <a:prstGeom prst="ellipse">
              <a:avLst/>
            </a:prstGeom>
            <a:solidFill>
              <a:srgbClr val="12436F"/>
            </a:solidFill>
            <a:ln>
              <a:solidFill>
                <a:srgbClr val="12436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800" b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83792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6472754" y="2563279"/>
            <a:ext cx="2018501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Aides d’État illégales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65372" y="1089473"/>
            <a:ext cx="8229600" cy="611336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fr-FR" sz="2600" kern="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Gardienne des traités - entreprises</a:t>
            </a:r>
          </a:p>
          <a:p>
            <a:endParaRPr lang="fr-FR" kern="0" dirty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3" t="5829" r="17524" b="4589"/>
          <a:stretch/>
        </p:blipFill>
        <p:spPr>
          <a:xfrm>
            <a:off x="483618" y="3172463"/>
            <a:ext cx="2216219" cy="15240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129" y="2793014"/>
            <a:ext cx="2801118" cy="228295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604390" y="3966097"/>
            <a:ext cx="2706190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Procédure antitrust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637" y="4320328"/>
            <a:ext cx="14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(avril 2016)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56104" y="6374762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8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(août 2016)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67171" y="5976261"/>
            <a:ext cx="2018501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Aides d’État illégales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91746" y="2924944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(octobre 2015)</a:t>
            </a:r>
          </a:p>
        </p:txBody>
      </p:sp>
      <p:pic>
        <p:nvPicPr>
          <p:cNvPr id="1034" name="Picture 10" descr="Image result for car symbo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658" y="1305000"/>
            <a:ext cx="1577979" cy="1322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403681" y="1744218"/>
            <a:ext cx="8242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solidFill>
                  <a:srgbClr val="FFFFFF">
                    <a:lumMod val="85000"/>
                  </a:srgbClr>
                </a:solidFill>
                <a:latin typeface="Arial" panose="020B0604020202020204" pitchFamily="34" charset="0"/>
              </a:rPr>
              <a:t>Fiat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66148" y="3424358"/>
            <a:ext cx="17828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>
                <a:solidFill>
                  <a:srgbClr val="000000"/>
                </a:solidFill>
                <a:latin typeface="Verdana"/>
              </a:rPr>
              <a:t>Google</a:t>
            </a:r>
          </a:p>
        </p:txBody>
      </p:sp>
      <p:pic>
        <p:nvPicPr>
          <p:cNvPr id="6" name="Picture 6" descr="Related imag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387" y="4741113"/>
            <a:ext cx="1377356" cy="1235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7265909" y="4838493"/>
            <a:ext cx="11833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Apple</a:t>
            </a:r>
          </a:p>
        </p:txBody>
      </p:sp>
    </p:spTree>
    <p:extLst>
      <p:ext uri="{BB962C8B-B14F-4D97-AF65-F5344CB8AC3E}">
        <p14:creationId xmlns:p14="http://schemas.microsoft.com/office/powerpoint/2010/main" val="275257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65372" y="1089473"/>
            <a:ext cx="8229600" cy="611336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GB" sz="2600" kern="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Les 4 rôles de la Commission</a:t>
            </a:r>
          </a:p>
        </p:txBody>
      </p:sp>
      <p:sp>
        <p:nvSpPr>
          <p:cNvPr id="11" name="Pentagon 10"/>
          <p:cNvSpPr/>
          <p:nvPr/>
        </p:nvSpPr>
        <p:spPr>
          <a:xfrm>
            <a:off x="0" y="2772568"/>
            <a:ext cx="5940152" cy="360040"/>
          </a:xfrm>
          <a:prstGeom prst="homePlate">
            <a:avLst/>
          </a:prstGeom>
          <a:solidFill>
            <a:srgbClr val="F7A4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/>
          </a:p>
        </p:txBody>
      </p:sp>
      <p:sp>
        <p:nvSpPr>
          <p:cNvPr id="12" name="TextBox 11"/>
          <p:cNvSpPr txBox="1"/>
          <p:nvPr/>
        </p:nvSpPr>
        <p:spPr>
          <a:xfrm>
            <a:off x="781088" y="2754173"/>
            <a:ext cx="3786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DROIT D’INITIATIVE</a:t>
            </a:r>
            <a:endParaRPr lang="fr-FR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Pentagon 19"/>
          <p:cNvSpPr/>
          <p:nvPr/>
        </p:nvSpPr>
        <p:spPr>
          <a:xfrm>
            <a:off x="-1" y="3348632"/>
            <a:ext cx="6516217" cy="360040"/>
          </a:xfrm>
          <a:prstGeom prst="homePlate">
            <a:avLst/>
          </a:prstGeom>
          <a:solidFill>
            <a:srgbClr val="6DBFA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/>
          </a:p>
        </p:txBody>
      </p:sp>
      <p:sp>
        <p:nvSpPr>
          <p:cNvPr id="21" name="TextBox 20"/>
          <p:cNvSpPr txBox="1"/>
          <p:nvPr/>
        </p:nvSpPr>
        <p:spPr>
          <a:xfrm>
            <a:off x="781088" y="3348632"/>
            <a:ext cx="5807136" cy="369332"/>
          </a:xfrm>
          <a:prstGeom prst="rect">
            <a:avLst/>
          </a:prstGeom>
          <a:noFill/>
          <a:effectLst>
            <a:reflection endPos="0" dir="5400000" sy="-100000" algn="bl" rotWithShape="0"/>
          </a:effectLst>
        </p:spPr>
        <p:txBody>
          <a:bodyPr wrap="square" rtlCol="0">
            <a:spAutoFit/>
          </a:bodyPr>
          <a:lstStyle/>
          <a:p>
            <a:pPr marL="3175"/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EXÉCUTION DES POLITIQUES ET DU BUDGET</a:t>
            </a:r>
            <a:endParaRPr lang="fr-FR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Pentagon 21"/>
          <p:cNvSpPr/>
          <p:nvPr/>
        </p:nvSpPr>
        <p:spPr>
          <a:xfrm>
            <a:off x="-5500" y="3996704"/>
            <a:ext cx="6948264" cy="360040"/>
          </a:xfrm>
          <a:prstGeom prst="homePlate">
            <a:avLst/>
          </a:prstGeom>
          <a:solidFill>
            <a:srgbClr val="3F85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/>
          </a:p>
        </p:txBody>
      </p:sp>
      <p:sp>
        <p:nvSpPr>
          <p:cNvPr id="23" name="TextBox 22"/>
          <p:cNvSpPr txBox="1"/>
          <p:nvPr/>
        </p:nvSpPr>
        <p:spPr>
          <a:xfrm>
            <a:off x="781088" y="3985035"/>
            <a:ext cx="4037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75"/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GARDIENNE DES TRAITÉS</a:t>
            </a:r>
            <a:endParaRPr lang="fr-FR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Pentagon 23">
            <a:hlinkClick r:id="rId3"/>
          </p:cNvPr>
          <p:cNvSpPr/>
          <p:nvPr/>
        </p:nvSpPr>
        <p:spPr>
          <a:xfrm>
            <a:off x="-17032" y="4644776"/>
            <a:ext cx="7613367" cy="360040"/>
          </a:xfrm>
          <a:prstGeom prst="homePlate">
            <a:avLst/>
          </a:prstGeom>
          <a:solidFill>
            <a:srgbClr val="CE08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fr-FR" sz="1800" b="0" dirty="0"/>
          </a:p>
        </p:txBody>
      </p:sp>
      <p:sp>
        <p:nvSpPr>
          <p:cNvPr id="25" name="TextBox 24">
            <a:hlinkClick r:id="rId4"/>
          </p:cNvPr>
          <p:cNvSpPr txBox="1"/>
          <p:nvPr/>
        </p:nvSpPr>
        <p:spPr>
          <a:xfrm>
            <a:off x="781088" y="4643844"/>
            <a:ext cx="3860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75"/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DIMENSION INTERNATIONALE</a:t>
            </a:r>
            <a:endParaRPr lang="fr-FR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4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Image result for croatia eu membership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01" t="6765" r="28101" b="-3590"/>
          <a:stretch/>
        </p:blipFill>
        <p:spPr bwMode="auto">
          <a:xfrm>
            <a:off x="4644008" y="2187009"/>
            <a:ext cx="2143573" cy="2677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365372" y="1089473"/>
            <a:ext cx="8229600" cy="611336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fr-FR" sz="2600" kern="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Représentation de l'UE dans le monde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93" t="6936" r="31540" b="14911"/>
          <a:stretch/>
        </p:blipFill>
        <p:spPr>
          <a:xfrm>
            <a:off x="2367584" y="2187009"/>
            <a:ext cx="2112588" cy="2341363"/>
          </a:xfrm>
          <a:prstGeom prst="rect">
            <a:avLst/>
          </a:prstGeom>
        </p:spPr>
      </p:pic>
      <p:pic>
        <p:nvPicPr>
          <p:cNvPr id="2050" name="Picture 2" descr="Greeting between Donald Tusk, Justin Trudeau and Jean-Claude Juncker (from left to right)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96" b="-4396"/>
          <a:stretch/>
        </p:blipFill>
        <p:spPr bwMode="auto">
          <a:xfrm>
            <a:off x="35645" y="2187010"/>
            <a:ext cx="2151270" cy="3224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99" t="11949" r="8792"/>
          <a:stretch/>
        </p:blipFill>
        <p:spPr>
          <a:xfrm>
            <a:off x="6949253" y="2187009"/>
            <a:ext cx="2134751" cy="2364999"/>
          </a:xfrm>
          <a:prstGeom prst="rect">
            <a:avLst/>
          </a:prstGeom>
        </p:spPr>
      </p:pic>
      <p:sp>
        <p:nvSpPr>
          <p:cNvPr id="12" name="Rectangular Callout 11"/>
          <p:cNvSpPr/>
          <p:nvPr/>
        </p:nvSpPr>
        <p:spPr>
          <a:xfrm rot="10800000">
            <a:off x="35644" y="4525317"/>
            <a:ext cx="2151270" cy="1085251"/>
          </a:xfrm>
          <a:prstGeom prst="wedgeRectCallout">
            <a:avLst/>
          </a:prstGeom>
          <a:solidFill>
            <a:srgbClr val="CE08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6453" y="4765065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800" dirty="0">
                <a:solidFill>
                  <a:srgbClr val="FFFFFF"/>
                </a:solidFill>
                <a:latin typeface="Arial" panose="020B0604020202020204" pitchFamily="34" charset="0"/>
              </a:rPr>
              <a:t>Accords</a:t>
            </a:r>
          </a:p>
          <a:p>
            <a:pPr algn="ctr"/>
            <a:r>
              <a:rPr lang="fr-FR" sz="1800" dirty="0">
                <a:solidFill>
                  <a:srgbClr val="FFFFFF"/>
                </a:solidFill>
                <a:latin typeface="Arial" panose="020B0604020202020204" pitchFamily="34" charset="0"/>
              </a:rPr>
              <a:t> internationaux</a:t>
            </a:r>
          </a:p>
        </p:txBody>
      </p:sp>
      <p:sp>
        <p:nvSpPr>
          <p:cNvPr id="13" name="Rectangular Callout 12"/>
          <p:cNvSpPr/>
          <p:nvPr/>
        </p:nvSpPr>
        <p:spPr>
          <a:xfrm rot="10800000">
            <a:off x="6949252" y="4528371"/>
            <a:ext cx="2142167" cy="1082197"/>
          </a:xfrm>
          <a:prstGeom prst="wedgeRectCallout">
            <a:avLst/>
          </a:prstGeom>
          <a:solidFill>
            <a:srgbClr val="CE08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69693" y="4626565"/>
            <a:ext cx="23012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dirty="0">
                <a:solidFill>
                  <a:srgbClr val="FFFFFF"/>
                </a:solidFill>
                <a:latin typeface="Arial" panose="020B0604020202020204" pitchFamily="34" charset="0"/>
              </a:rPr>
              <a:t>Politique étrangère</a:t>
            </a:r>
          </a:p>
          <a:p>
            <a:pPr algn="ctr"/>
            <a:r>
              <a:rPr lang="fr-FR" sz="1800" dirty="0">
                <a:solidFill>
                  <a:srgbClr val="FFFFFF"/>
                </a:solidFill>
                <a:latin typeface="Arial" panose="020B0604020202020204" pitchFamily="34" charset="0"/>
              </a:rPr>
              <a:t>et de sécurité commune </a:t>
            </a:r>
          </a:p>
        </p:txBody>
      </p:sp>
      <p:sp>
        <p:nvSpPr>
          <p:cNvPr id="14" name="Rectangular Callout 13"/>
          <p:cNvSpPr/>
          <p:nvPr/>
        </p:nvSpPr>
        <p:spPr>
          <a:xfrm rot="10800000">
            <a:off x="4644010" y="4518178"/>
            <a:ext cx="2143572" cy="1092390"/>
          </a:xfrm>
          <a:prstGeom prst="wedgeRectCallout">
            <a:avLst/>
          </a:prstGeom>
          <a:solidFill>
            <a:srgbClr val="CE08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32191" y="4461839"/>
            <a:ext cx="19672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800" dirty="0">
                <a:solidFill>
                  <a:srgbClr val="FFFFFF"/>
                </a:solidFill>
                <a:latin typeface="Arial" panose="020B0604020202020204" pitchFamily="34" charset="0"/>
              </a:rPr>
              <a:t>Politique de </a:t>
            </a:r>
          </a:p>
          <a:p>
            <a:pPr algn="ctr"/>
            <a:r>
              <a:rPr lang="fr-FR" sz="1800" dirty="0">
                <a:solidFill>
                  <a:srgbClr val="FFFFFF"/>
                </a:solidFill>
                <a:latin typeface="Arial" panose="020B0604020202020204" pitchFamily="34" charset="0"/>
              </a:rPr>
              <a:t>voisinage et</a:t>
            </a:r>
          </a:p>
          <a:p>
            <a:pPr algn="ctr"/>
            <a:r>
              <a:rPr lang="fr-FR" sz="1800" dirty="0">
                <a:solidFill>
                  <a:srgbClr val="FFFFFF"/>
                </a:solidFill>
                <a:latin typeface="Arial" panose="020B0604020202020204" pitchFamily="34" charset="0"/>
              </a:rPr>
              <a:t>négociations </a:t>
            </a:r>
          </a:p>
          <a:p>
            <a:pPr algn="ctr"/>
            <a:r>
              <a:rPr lang="fr-FR" sz="1800" dirty="0">
                <a:solidFill>
                  <a:srgbClr val="FFFFFF"/>
                </a:solidFill>
                <a:latin typeface="Arial" panose="020B0604020202020204" pitchFamily="34" charset="0"/>
              </a:rPr>
              <a:t>d’élargissement</a:t>
            </a:r>
          </a:p>
        </p:txBody>
      </p:sp>
      <p:sp>
        <p:nvSpPr>
          <p:cNvPr id="15" name="Rectangular Callout 14"/>
          <p:cNvSpPr/>
          <p:nvPr/>
        </p:nvSpPr>
        <p:spPr>
          <a:xfrm rot="10800000">
            <a:off x="2367584" y="4525316"/>
            <a:ext cx="2112586" cy="1085252"/>
          </a:xfrm>
          <a:prstGeom prst="wedgeRectCallout">
            <a:avLst/>
          </a:prstGeom>
          <a:solidFill>
            <a:srgbClr val="CE08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17076" y="4600339"/>
            <a:ext cx="22020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dirty="0">
                <a:solidFill>
                  <a:srgbClr val="FFFFFF"/>
                </a:solidFill>
                <a:latin typeface="Arial" panose="020B0604020202020204" pitchFamily="34" charset="0"/>
              </a:rPr>
              <a:t>Coopération au </a:t>
            </a:r>
          </a:p>
          <a:p>
            <a:pPr algn="ctr"/>
            <a:r>
              <a:rPr lang="fr-FR" sz="1800" dirty="0">
                <a:solidFill>
                  <a:srgbClr val="FFFFFF"/>
                </a:solidFill>
                <a:latin typeface="Arial" panose="020B0604020202020204" pitchFamily="34" charset="0"/>
              </a:rPr>
              <a:t>d</a:t>
            </a:r>
            <a:r>
              <a:rPr lang="fr-FR" sz="1800" dirty="0" smtClean="0">
                <a:solidFill>
                  <a:srgbClr val="FFFFFF"/>
                </a:solidFill>
                <a:latin typeface="Arial" panose="020B0604020202020204" pitchFamily="34" charset="0"/>
              </a:rPr>
              <a:t>éveloppement </a:t>
            </a:r>
            <a:r>
              <a:rPr lang="fr-FR" sz="1800" dirty="0">
                <a:solidFill>
                  <a:srgbClr val="FFFFFF"/>
                </a:solidFill>
                <a:latin typeface="Arial" panose="020B0604020202020204" pitchFamily="34" charset="0"/>
              </a:rPr>
              <a:t>et </a:t>
            </a:r>
          </a:p>
          <a:p>
            <a:pPr algn="ctr"/>
            <a:r>
              <a:rPr lang="fr-FR" sz="1800" dirty="0">
                <a:solidFill>
                  <a:srgbClr val="FFFFFF"/>
                </a:solidFill>
                <a:latin typeface="Arial" panose="020B0604020202020204" pitchFamily="34" charset="0"/>
              </a:rPr>
              <a:t>aide humanitaire</a:t>
            </a:r>
          </a:p>
        </p:txBody>
      </p:sp>
    </p:spTree>
    <p:extLst>
      <p:ext uri="{BB962C8B-B14F-4D97-AF65-F5344CB8AC3E}">
        <p14:creationId xmlns:p14="http://schemas.microsoft.com/office/powerpoint/2010/main" val="52264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" b="11302"/>
          <a:stretch/>
        </p:blipFill>
        <p:spPr>
          <a:xfrm>
            <a:off x="-1" y="1556792"/>
            <a:ext cx="9144001" cy="5306275"/>
          </a:xfr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65372" y="1089473"/>
            <a:ext cx="8229600" cy="611336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GB" sz="2600" kern="0" dirty="0" err="1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Que</a:t>
            </a:r>
            <a:r>
              <a:rPr lang="en-GB" sz="2600" kern="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 conn</a:t>
            </a:r>
            <a:r>
              <a:rPr lang="fr-BE" sz="2600" kern="0" dirty="0" err="1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aissez</a:t>
            </a:r>
            <a:r>
              <a:rPr lang="en-GB" sz="2600" kern="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-</a:t>
            </a:r>
            <a:r>
              <a:rPr lang="en-GB" sz="2600" kern="0" dirty="0" err="1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vous</a:t>
            </a:r>
            <a:r>
              <a:rPr lang="en-GB" sz="2600" kern="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 de la Commission?</a:t>
            </a:r>
            <a:endParaRPr lang="fr-FR" sz="2600" kern="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217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39" y="2048787"/>
            <a:ext cx="8915400" cy="35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65372" y="1089473"/>
            <a:ext cx="8229600" cy="611336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GB" sz="2600" kern="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</a:t>
            </a:r>
            <a:r>
              <a:rPr lang="en-GB" sz="2600" kern="0" dirty="0" err="1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réussites</a:t>
            </a:r>
            <a:r>
              <a:rPr lang="en-GB" sz="2600" kern="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 passé…</a:t>
            </a:r>
            <a:endParaRPr lang="en-GB" sz="2600" kern="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8739" y="1799269"/>
            <a:ext cx="176625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rgbClr val="3F85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1957</a:t>
            </a:r>
          </a:p>
          <a:p>
            <a:r>
              <a:rPr lang="en-GB" sz="1800" b="0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Traité</a:t>
            </a:r>
            <a:r>
              <a:rPr lang="en-GB" sz="1800" b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Rome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9289" y="4930941"/>
            <a:ext cx="14558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800" dirty="0" smtClean="0">
                <a:solidFill>
                  <a:srgbClr val="3F85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1987</a:t>
            </a:r>
          </a:p>
          <a:p>
            <a:pPr algn="r"/>
            <a:r>
              <a:rPr lang="en-GB" sz="2000" b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ERASMUS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35896" y="2050750"/>
            <a:ext cx="2215094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rgbClr val="3F85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1992</a:t>
            </a:r>
          </a:p>
          <a:p>
            <a:r>
              <a:rPr lang="en-GB" sz="1800" b="0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Traité</a:t>
            </a:r>
            <a:r>
              <a:rPr lang="en-GB" sz="1800" b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Maastricht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50990" y="2543499"/>
            <a:ext cx="122341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rgbClr val="3F85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1995</a:t>
            </a:r>
          </a:p>
          <a:p>
            <a:r>
              <a:rPr lang="en-GB" sz="1800" b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Schengen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29696" y="4943491"/>
            <a:ext cx="1394933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800" dirty="0" smtClean="0">
                <a:solidFill>
                  <a:srgbClr val="3F85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1993</a:t>
            </a:r>
          </a:p>
          <a:p>
            <a:pPr algn="r"/>
            <a:r>
              <a:rPr lang="en-GB" sz="2000" b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Marché</a:t>
            </a:r>
          </a:p>
          <a:p>
            <a:pPr algn="r"/>
            <a:r>
              <a:rPr lang="en-GB" sz="2000" b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unique</a:t>
            </a: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4"/>
          <a:stretch/>
        </p:blipFill>
        <p:spPr bwMode="auto">
          <a:xfrm>
            <a:off x="7406457" y="2252021"/>
            <a:ext cx="1627682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372200" y="1820225"/>
            <a:ext cx="1880643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rgbClr val="3F85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2004</a:t>
            </a:r>
          </a:p>
          <a:p>
            <a:r>
              <a:rPr lang="de-DE" sz="2000" b="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Èlargissement</a:t>
            </a:r>
            <a:r>
              <a:rPr lang="de-DE" sz="2000" b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de-DE" sz="2000" b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de-DE" sz="2000" b="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l'est</a:t>
            </a:r>
            <a:endParaRPr lang="en-GB" sz="2000" b="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27187" y="4943491"/>
            <a:ext cx="9861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800" dirty="0" smtClean="0">
                <a:solidFill>
                  <a:srgbClr val="3F85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1999</a:t>
            </a:r>
          </a:p>
          <a:p>
            <a:pPr algn="r"/>
            <a:r>
              <a:rPr lang="en-GB" sz="2000" b="0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L'euro</a:t>
            </a:r>
            <a:endParaRPr lang="en-GB" sz="2000" b="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28420" y="4896162"/>
            <a:ext cx="1696298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800" dirty="0" smtClean="0">
                <a:solidFill>
                  <a:srgbClr val="3F85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2012</a:t>
            </a:r>
          </a:p>
          <a:p>
            <a:pPr algn="r"/>
            <a:r>
              <a:rPr lang="en-GB" sz="2000" b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prix Nobel</a:t>
            </a:r>
            <a:br>
              <a:rPr lang="en-GB" sz="2000" b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b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la </a:t>
            </a:r>
            <a:r>
              <a:rPr lang="en-GB" sz="2000" b="0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paix</a:t>
            </a:r>
            <a:endParaRPr lang="en-GB" sz="2000" b="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35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65372" y="1089473"/>
            <a:ext cx="8229600" cy="611336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fr-FR" sz="2600" kern="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...aux défis d’aujourd’hui</a:t>
            </a:r>
          </a:p>
        </p:txBody>
      </p:sp>
      <p:pic>
        <p:nvPicPr>
          <p:cNvPr id="2050" name="Picture 2" descr="https://ec.europa.eu/commission/sites/beta-political/files/styles/teaser_image_breakpoints_theme_europa_mobile_2x/public/migration_small.jpg?itok=DEIkzLBJ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94" r="5287"/>
          <a:stretch/>
        </p:blipFill>
        <p:spPr bwMode="auto">
          <a:xfrm>
            <a:off x="365372" y="2245661"/>
            <a:ext cx="2480749" cy="2931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65372" y="4873994"/>
            <a:ext cx="2480749" cy="787254"/>
          </a:xfrm>
          <a:prstGeom prst="rect">
            <a:avLst/>
          </a:prstGeom>
          <a:solidFill>
            <a:srgbClr val="BCD5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fr-FR" sz="2400" dirty="0">
                <a:solidFill>
                  <a:srgbClr val="12436F"/>
                </a:solidFill>
                <a:latin typeface="Arial" panose="020B0604020202020204" pitchFamily="34" charset="0"/>
              </a:rPr>
              <a:t>Crise migratoire</a:t>
            </a:r>
          </a:p>
        </p:txBody>
      </p:sp>
      <p:pic>
        <p:nvPicPr>
          <p:cNvPr id="2" name="Picture 2" descr="Candles, a bottle of wine, flowers and a replica of the Eiffel Tower in front of the Petit Cambodge restaurant, a site of the terrorists attacks &lt;br&gt;&#10;© AP - Redistribution of the image by third parties not authorise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66" t="619" r="19582" b="24496"/>
          <a:stretch/>
        </p:blipFill>
        <p:spPr bwMode="auto">
          <a:xfrm>
            <a:off x="6297609" y="2245661"/>
            <a:ext cx="2481921" cy="2999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6297609" y="4873993"/>
            <a:ext cx="2489111" cy="787255"/>
          </a:xfrm>
          <a:prstGeom prst="rect">
            <a:avLst/>
          </a:prstGeom>
          <a:solidFill>
            <a:srgbClr val="BCD5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fr-FR" sz="2400" dirty="0">
                <a:solidFill>
                  <a:srgbClr val="12436F"/>
                </a:solidFill>
                <a:latin typeface="Arial" panose="020B0604020202020204" pitchFamily="34" charset="0"/>
              </a:rPr>
              <a:t>Terrorisme</a:t>
            </a:r>
          </a:p>
        </p:txBody>
      </p:sp>
      <p:pic>
        <p:nvPicPr>
          <p:cNvPr id="1026" name="Picture 2" descr="Begging in the street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7" r="36085"/>
          <a:stretch/>
        </p:blipFill>
        <p:spPr bwMode="auto">
          <a:xfrm>
            <a:off x="3347862" y="2245661"/>
            <a:ext cx="2493573" cy="293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3347862" y="4873994"/>
            <a:ext cx="2493573" cy="1219302"/>
          </a:xfrm>
          <a:prstGeom prst="rect">
            <a:avLst/>
          </a:prstGeom>
          <a:solidFill>
            <a:srgbClr val="BCD5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fr-FR" sz="2400" dirty="0">
                <a:solidFill>
                  <a:srgbClr val="12436F"/>
                </a:solidFill>
                <a:latin typeface="Arial" panose="020B0604020202020204" pitchFamily="34" charset="0"/>
              </a:rPr>
              <a:t>Inégalités économiques 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fr-FR" sz="2400" dirty="0">
                <a:solidFill>
                  <a:srgbClr val="12436F"/>
                </a:solidFill>
                <a:latin typeface="Arial" panose="020B0604020202020204" pitchFamily="34" charset="0"/>
              </a:rPr>
              <a:t>et sociales</a:t>
            </a:r>
          </a:p>
        </p:txBody>
      </p:sp>
    </p:spTree>
    <p:extLst>
      <p:ext uri="{BB962C8B-B14F-4D97-AF65-F5344CB8AC3E}">
        <p14:creationId xmlns:p14="http://schemas.microsoft.com/office/powerpoint/2010/main" val="117061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65372" y="1089473"/>
            <a:ext cx="8229600" cy="611336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GB" sz="2600" kern="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La Commission Juncker (2014-2019)</a:t>
            </a:r>
            <a:endParaRPr lang="fr-FR" sz="2600" kern="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C:\Users\Riedchr\AppData\Local\Local Documents - no backup\Pictures\Official Commissioners family pictur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3881"/>
            <a:ext cx="9144000" cy="4178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185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6" t="11395" r="23348"/>
          <a:stretch/>
        </p:blipFill>
        <p:spPr>
          <a:xfrm>
            <a:off x="460375" y="2129538"/>
            <a:ext cx="1056550" cy="14236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96" y="3040054"/>
            <a:ext cx="817460" cy="8174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Right Arrow 12"/>
          <p:cNvSpPr/>
          <p:nvPr/>
        </p:nvSpPr>
        <p:spPr bwMode="auto">
          <a:xfrm>
            <a:off x="5652120" y="3718347"/>
            <a:ext cx="715020" cy="575741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latin typeface="Verdana" pitchFamily="34" charset="0"/>
            </a:endParaRPr>
          </a:p>
        </p:txBody>
      </p:sp>
      <p:pic>
        <p:nvPicPr>
          <p:cNvPr id="1030" name="Picture 6" descr="Guy VERHOFSTADT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3" r="7952" b="11748"/>
          <a:stretch/>
        </p:blipFill>
        <p:spPr bwMode="auto">
          <a:xfrm>
            <a:off x="3979526" y="2111593"/>
            <a:ext cx="1024322" cy="13815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artin SCHULZ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r="1496"/>
          <a:stretch/>
        </p:blipFill>
        <p:spPr bwMode="auto">
          <a:xfrm>
            <a:off x="2171622" y="2106981"/>
            <a:ext cx="1046787" cy="14054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arty of European Socialists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041862"/>
            <a:ext cx="720080" cy="902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LDE logo.sv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733" y="3187592"/>
            <a:ext cx="958235" cy="8186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Ska KELLE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42" y="4121696"/>
            <a:ext cx="1058320" cy="1338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14" descr="Bildergebnis für European Green Part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pic>
        <p:nvPicPr>
          <p:cNvPr id="1042" name="Picture 18" descr="José BOVÉ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622" y="4121696"/>
            <a:ext cx="1046787" cy="13238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monicafrassoni.it/wp-content/uploads/2012/11/337516_335080106505084_304049527_o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618" y="4956576"/>
            <a:ext cx="826126" cy="8261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Bildergebnis für tsipra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pic>
        <p:nvPicPr>
          <p:cNvPr id="5" name="Picture 6" descr="https://upload.wikimedia.org/wikipedia/commons/4/46/Alexis_Tsipras_2015_%28cropped%29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9" r="3871" b="18851"/>
          <a:stretch/>
        </p:blipFill>
        <p:spPr bwMode="auto">
          <a:xfrm>
            <a:off x="3979526" y="4080453"/>
            <a:ext cx="1027450" cy="1365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Logo of the European Left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820" y="5097377"/>
            <a:ext cx="953703" cy="8465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itle 1"/>
          <p:cNvSpPr txBox="1">
            <a:spLocks/>
          </p:cNvSpPr>
          <p:nvPr/>
        </p:nvSpPr>
        <p:spPr>
          <a:xfrm>
            <a:off x="365372" y="1089473"/>
            <a:ext cx="8229600" cy="611336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GB" sz="2600" kern="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Élections </a:t>
            </a:r>
            <a:r>
              <a:rPr lang="en-GB" sz="2600" kern="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européennes de 2014</a:t>
            </a:r>
            <a:endParaRPr lang="en-GB" sz="2600" kern="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3952743"/>
            <a:ext cx="881325" cy="1262930"/>
          </a:xfrm>
          <a:prstGeom prst="rect">
            <a:avLst/>
          </a:prstGeom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594" y="1725142"/>
            <a:ext cx="2530931" cy="197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4413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65372" y="1089473"/>
            <a:ext cx="8229600" cy="611336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GB" sz="2600" kern="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Élections européennes de 2014</a:t>
            </a:r>
          </a:p>
        </p:txBody>
      </p:sp>
      <p:grpSp>
        <p:nvGrpSpPr>
          <p:cNvPr id="49" name="Group 48"/>
          <p:cNvGrpSpPr/>
          <p:nvPr/>
        </p:nvGrpSpPr>
        <p:grpSpPr>
          <a:xfrm>
            <a:off x="209093" y="2204454"/>
            <a:ext cx="8683387" cy="3384786"/>
            <a:chOff x="145666" y="1962188"/>
            <a:chExt cx="8683387" cy="338478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9442" y="2420888"/>
              <a:ext cx="5785116" cy="2926086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222385" y="4885309"/>
              <a:ext cx="69923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dirty="0" smtClean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</a:rPr>
                <a:t>751</a:t>
              </a:r>
            </a:p>
          </p:txBody>
        </p:sp>
        <p:cxnSp>
          <p:nvCxnSpPr>
            <p:cNvPr id="5" name="Straight Connector 4"/>
            <p:cNvCxnSpPr/>
            <p:nvPr/>
          </p:nvCxnSpPr>
          <p:spPr bwMode="auto">
            <a:xfrm flipH="1">
              <a:off x="1418590" y="5019850"/>
              <a:ext cx="260853" cy="3958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" name="TextBox 7"/>
            <p:cNvSpPr txBox="1"/>
            <p:nvPr/>
          </p:nvSpPr>
          <p:spPr>
            <a:xfrm>
              <a:off x="145666" y="4892385"/>
              <a:ext cx="13163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200" dirty="0" smtClean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</a:rPr>
                <a:t>52      GUE/NGL</a:t>
              </a:r>
            </a:p>
          </p:txBody>
        </p:sp>
        <p:cxnSp>
          <p:nvCxnSpPr>
            <p:cNvPr id="9" name="Straight Connector 8"/>
            <p:cNvCxnSpPr/>
            <p:nvPr/>
          </p:nvCxnSpPr>
          <p:spPr bwMode="auto">
            <a:xfrm flipH="1">
              <a:off x="1678931" y="3536382"/>
              <a:ext cx="521703" cy="0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" name="TextBox 9"/>
            <p:cNvSpPr txBox="1"/>
            <p:nvPr/>
          </p:nvSpPr>
          <p:spPr>
            <a:xfrm>
              <a:off x="755576" y="3397882"/>
              <a:ext cx="979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200" dirty="0" smtClean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</a:rPr>
                <a:t>191     S&amp;D</a:t>
              </a:r>
            </a:p>
          </p:txBody>
        </p:sp>
        <p:cxnSp>
          <p:nvCxnSpPr>
            <p:cNvPr id="11" name="Straight Connector 10"/>
            <p:cNvCxnSpPr/>
            <p:nvPr/>
          </p:nvCxnSpPr>
          <p:spPr bwMode="auto">
            <a:xfrm flipH="1">
              <a:off x="2699792" y="2708920"/>
              <a:ext cx="521703" cy="0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" name="TextBox 11"/>
            <p:cNvSpPr txBox="1"/>
            <p:nvPr/>
          </p:nvSpPr>
          <p:spPr>
            <a:xfrm>
              <a:off x="1184232" y="2570420"/>
              <a:ext cx="144257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200" dirty="0" smtClean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</a:rPr>
                <a:t>50     Verts/ALE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496072" y="2034086"/>
              <a:ext cx="10269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200" dirty="0" smtClean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</a:rPr>
                <a:t>67      ADLE</a:t>
              </a: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3463603" y="2193831"/>
              <a:ext cx="521703" cy="227057"/>
              <a:chOff x="3463603" y="2193831"/>
              <a:chExt cx="521703" cy="227057"/>
            </a:xfrm>
          </p:grpSpPr>
          <p:cxnSp>
            <p:nvCxnSpPr>
              <p:cNvPr id="19" name="Straight Connector 18"/>
              <p:cNvCxnSpPr/>
              <p:nvPr/>
            </p:nvCxnSpPr>
            <p:spPr bwMode="auto">
              <a:xfrm flipH="1">
                <a:off x="3463603" y="2193831"/>
                <a:ext cx="521703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" name="Straight Connector 22"/>
              <p:cNvCxnSpPr/>
              <p:nvPr/>
            </p:nvCxnSpPr>
            <p:spPr bwMode="auto">
              <a:xfrm>
                <a:off x="3985306" y="2193831"/>
                <a:ext cx="0" cy="227057"/>
              </a:xfrm>
              <a:prstGeom prst="line">
                <a:avLst/>
              </a:prstGeom>
              <a:noFill/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6" name="Group 25"/>
            <p:cNvGrpSpPr/>
            <p:nvPr/>
          </p:nvGrpSpPr>
          <p:grpSpPr>
            <a:xfrm flipH="1">
              <a:off x="5364088" y="2232702"/>
              <a:ext cx="578310" cy="227057"/>
              <a:chOff x="3463603" y="2193831"/>
              <a:chExt cx="521703" cy="227057"/>
            </a:xfrm>
          </p:grpSpPr>
          <p:cxnSp>
            <p:nvCxnSpPr>
              <p:cNvPr id="27" name="Straight Connector 26"/>
              <p:cNvCxnSpPr/>
              <p:nvPr/>
            </p:nvCxnSpPr>
            <p:spPr bwMode="auto">
              <a:xfrm flipH="1">
                <a:off x="3463603" y="2193831"/>
                <a:ext cx="521703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" name="Straight Connector 27"/>
              <p:cNvCxnSpPr/>
              <p:nvPr/>
            </p:nvCxnSpPr>
            <p:spPr bwMode="auto">
              <a:xfrm>
                <a:off x="3985306" y="2193831"/>
                <a:ext cx="0" cy="227057"/>
              </a:xfrm>
              <a:prstGeom prst="line">
                <a:avLst/>
              </a:prstGeom>
              <a:noFill/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9" name="TextBox 28"/>
            <p:cNvSpPr txBox="1"/>
            <p:nvPr/>
          </p:nvSpPr>
          <p:spPr>
            <a:xfrm>
              <a:off x="5942398" y="2094202"/>
              <a:ext cx="100424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smtClean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</a:rPr>
                <a:t>PPE      221</a:t>
              </a:r>
            </a:p>
          </p:txBody>
        </p:sp>
        <p:cxnSp>
          <p:nvCxnSpPr>
            <p:cNvPr id="30" name="Straight Connector 29"/>
            <p:cNvCxnSpPr/>
            <p:nvPr/>
          </p:nvCxnSpPr>
          <p:spPr bwMode="auto">
            <a:xfrm flipH="1">
              <a:off x="7020272" y="3674881"/>
              <a:ext cx="521703" cy="0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1" name="TextBox 30"/>
            <p:cNvSpPr txBox="1"/>
            <p:nvPr/>
          </p:nvSpPr>
          <p:spPr>
            <a:xfrm>
              <a:off x="7524328" y="3512041"/>
              <a:ext cx="8947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smtClean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</a:rPr>
                <a:t>CRE     70</a:t>
              </a:r>
            </a:p>
          </p:txBody>
        </p:sp>
        <p:cxnSp>
          <p:nvCxnSpPr>
            <p:cNvPr id="32" name="Straight Connector 31"/>
            <p:cNvCxnSpPr/>
            <p:nvPr/>
          </p:nvCxnSpPr>
          <p:spPr bwMode="auto">
            <a:xfrm flipH="1">
              <a:off x="7308656" y="4365104"/>
              <a:ext cx="521703" cy="0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3" name="TextBox 32"/>
            <p:cNvSpPr txBox="1"/>
            <p:nvPr/>
          </p:nvSpPr>
          <p:spPr>
            <a:xfrm>
              <a:off x="7839680" y="4226604"/>
              <a:ext cx="98937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smtClean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</a:rPr>
                <a:t>ELDD     48</a:t>
              </a:r>
            </a:p>
          </p:txBody>
        </p:sp>
        <p:cxnSp>
          <p:nvCxnSpPr>
            <p:cNvPr id="34" name="Straight Connector 33"/>
            <p:cNvCxnSpPr/>
            <p:nvPr/>
          </p:nvCxnSpPr>
          <p:spPr bwMode="auto">
            <a:xfrm flipH="1">
              <a:off x="7464559" y="5023808"/>
              <a:ext cx="314005" cy="0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6" name="TextBox 35"/>
            <p:cNvSpPr txBox="1"/>
            <p:nvPr/>
          </p:nvSpPr>
          <p:spPr>
            <a:xfrm>
              <a:off x="7689830" y="4881350"/>
              <a:ext cx="72487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smtClean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</a:rPr>
                <a:t>NI     52</a:t>
              </a:r>
            </a:p>
          </p:txBody>
        </p:sp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1943" y="1962188"/>
              <a:ext cx="134437" cy="334519"/>
            </a:xfrm>
            <a:prstGeom prst="rect">
              <a:avLst/>
            </a:prstGeom>
          </p:spPr>
        </p:pic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8112" y="2485371"/>
              <a:ext cx="134437" cy="334518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85050" y="3442747"/>
              <a:ext cx="134437" cy="334518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547" y="4841879"/>
              <a:ext cx="134437" cy="334518"/>
            </a:xfrm>
            <a:prstGeom prst="rect">
              <a:avLst/>
            </a:prstGeom>
          </p:spPr>
        </p:pic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0964" y="2036682"/>
              <a:ext cx="134437" cy="334518"/>
            </a:xfrm>
            <a:prstGeom prst="rect">
              <a:avLst/>
            </a:prstGeom>
          </p:spPr>
        </p:pic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424" y="4169084"/>
              <a:ext cx="134437" cy="334518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85050" y="4852589"/>
              <a:ext cx="134437" cy="334518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8235" y="3325926"/>
              <a:ext cx="134436" cy="3345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4199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553" y="2211909"/>
            <a:ext cx="1924824" cy="1503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65372" y="1089473"/>
            <a:ext cx="8229600" cy="611336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GB" sz="2600" kern="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Comment le </a:t>
            </a:r>
            <a:r>
              <a:rPr lang="en-GB" sz="2600" kern="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président </a:t>
            </a:r>
            <a:r>
              <a:rPr lang="en-GB" sz="2600" kern="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Juncker a été élu</a:t>
            </a:r>
          </a:p>
        </p:txBody>
      </p:sp>
      <p:sp>
        <p:nvSpPr>
          <p:cNvPr id="7" name="Oval 6"/>
          <p:cNvSpPr/>
          <p:nvPr/>
        </p:nvSpPr>
        <p:spPr>
          <a:xfrm>
            <a:off x="2051720" y="1717080"/>
            <a:ext cx="646046" cy="646046"/>
          </a:xfrm>
          <a:prstGeom prst="ellipse">
            <a:avLst/>
          </a:prstGeom>
          <a:solidFill>
            <a:schemeClr val="bg1"/>
          </a:solidFill>
          <a:ln w="57150">
            <a:solidFill>
              <a:srgbClr val="3F85C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3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1</a:t>
            </a:r>
            <a:endParaRPr lang="fr-FR" sz="3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6629079" y="1700808"/>
            <a:ext cx="646046" cy="646046"/>
          </a:xfrm>
          <a:prstGeom prst="ellipse">
            <a:avLst/>
          </a:prstGeom>
          <a:solidFill>
            <a:schemeClr val="bg1"/>
          </a:solidFill>
          <a:ln w="57150">
            <a:solidFill>
              <a:srgbClr val="3F85C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3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2</a:t>
            </a:r>
            <a:endParaRPr lang="fr-FR" sz="3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192685" y="3715618"/>
            <a:ext cx="1021385" cy="587830"/>
            <a:chOff x="3189025" y="4171943"/>
            <a:chExt cx="862349" cy="496301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5896" y="4171944"/>
              <a:ext cx="199454" cy="496300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1342" y="4171943"/>
              <a:ext cx="199454" cy="496299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1920" y="4171943"/>
              <a:ext cx="199454" cy="496299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9025" y="4171944"/>
              <a:ext cx="199453" cy="496300"/>
            </a:xfrm>
            <a:prstGeom prst="rect">
              <a:avLst/>
            </a:prstGeom>
          </p:spPr>
        </p:pic>
      </p:grpSp>
      <p:sp>
        <p:nvSpPr>
          <p:cNvPr id="33" name="Isosceles Triangle 32"/>
          <p:cNvSpPr/>
          <p:nvPr/>
        </p:nvSpPr>
        <p:spPr>
          <a:xfrm rot="10800000">
            <a:off x="2609302" y="4528738"/>
            <a:ext cx="248901" cy="165934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821" y="3508557"/>
            <a:ext cx="690122" cy="988938"/>
          </a:xfrm>
          <a:prstGeom prst="rect">
            <a:avLst/>
          </a:prstGeom>
        </p:spPr>
      </p:pic>
      <p:sp>
        <p:nvSpPr>
          <p:cNvPr id="36" name="Isosceles Triangle 35"/>
          <p:cNvSpPr/>
          <p:nvPr/>
        </p:nvSpPr>
        <p:spPr>
          <a:xfrm rot="10800000">
            <a:off x="6793882" y="4620458"/>
            <a:ext cx="248901" cy="165934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/>
          </a:p>
        </p:txBody>
      </p:sp>
      <p:sp>
        <p:nvSpPr>
          <p:cNvPr id="37" name="Isosceles Triangle 36"/>
          <p:cNvSpPr/>
          <p:nvPr/>
        </p:nvSpPr>
        <p:spPr>
          <a:xfrm rot="10800000">
            <a:off x="2609302" y="3299203"/>
            <a:ext cx="248901" cy="165934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580" y="4620458"/>
            <a:ext cx="434544" cy="43274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420" y="4603700"/>
            <a:ext cx="426080" cy="436433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3" t="5829" r="17524" b="4589"/>
          <a:stretch/>
        </p:blipFill>
        <p:spPr>
          <a:xfrm>
            <a:off x="2575636" y="4890626"/>
            <a:ext cx="988251" cy="679604"/>
          </a:xfrm>
          <a:prstGeom prst="rect">
            <a:avLst/>
          </a:prstGeom>
        </p:spPr>
      </p:pic>
      <p:sp>
        <p:nvSpPr>
          <p:cNvPr id="55" name="Rectangle 54">
            <a:hlinkClick r:id="rId12"/>
          </p:cNvPr>
          <p:cNvSpPr/>
          <p:nvPr/>
        </p:nvSpPr>
        <p:spPr bwMode="auto">
          <a:xfrm>
            <a:off x="1761645" y="2690998"/>
            <a:ext cx="2166923" cy="59545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Chefs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 d'État </a:t>
            </a:r>
            <a:r>
              <a:rPr dirty="0"/>
              <a:t/>
            </a:r>
            <a:br>
              <a:rPr dirty="0"/>
            </a:br>
            <a:r>
              <a:rPr kumimoji="0" lang="en-US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et de gouvernement</a:t>
            </a:r>
            <a:endParaRPr kumimoji="0" lang="fr-FR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1126331" y="2492896"/>
            <a:ext cx="897236" cy="733472"/>
          </a:xfrm>
          <a:prstGeom prst="rect">
            <a:avLst/>
          </a:prstGeom>
        </p:spPr>
      </p:pic>
      <p:pic>
        <p:nvPicPr>
          <p:cNvPr id="58" name="Picture 2" descr="http://ec.europa.eu/avservices/images/prior_img/banner_10%20prior_en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3133" y="3793349"/>
            <a:ext cx="1310274" cy="786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 bwMode="auto">
          <a:xfrm>
            <a:off x="4572000" y="1717080"/>
            <a:ext cx="0" cy="4179394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393" y="4874488"/>
            <a:ext cx="2667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425" y="5182039"/>
            <a:ext cx="2667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110" y="3868845"/>
            <a:ext cx="2667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2" descr="H:\My Documents\PPP\Logos\jpg-hr\fr\logo_ce-fr-rvb-hr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964" y="5204951"/>
            <a:ext cx="875368" cy="60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4235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3" grpId="0" animBg="1"/>
      <p:bldP spid="3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427984" y="692696"/>
            <a:ext cx="471601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000" i="1" dirty="0">
                <a:solidFill>
                  <a:schemeClr val="bg1"/>
                </a:solidFill>
                <a:latin typeface="Arial" panose="020B0604020202020204" pitchFamily="34" charset="0"/>
              </a:rPr>
              <a:t>«Ma priorité en tant que </a:t>
            </a:r>
            <a:r>
              <a:rPr lang="en-GB" sz="3000" i="1" dirty="0" smtClean="0">
                <a:solidFill>
                  <a:schemeClr val="bg1"/>
                </a:solidFill>
                <a:latin typeface="Arial" panose="020B0604020202020204" pitchFamily="34" charset="0"/>
              </a:rPr>
              <a:t>président </a:t>
            </a:r>
            <a:r>
              <a:rPr lang="en-GB" sz="3000" i="1" dirty="0">
                <a:solidFill>
                  <a:schemeClr val="bg1"/>
                </a:solidFill>
                <a:latin typeface="Arial" panose="020B0604020202020204" pitchFamily="34" charset="0"/>
              </a:rPr>
              <a:t>de la Commission sera de renforcer la compétitivité de l’Europe</a:t>
            </a:r>
          </a:p>
          <a:p>
            <a:r>
              <a:rPr lang="en-GB" sz="3000" i="1" dirty="0" smtClean="0">
                <a:solidFill>
                  <a:schemeClr val="bg1"/>
                </a:solidFill>
                <a:latin typeface="Arial" panose="020B0604020202020204" pitchFamily="34" charset="0"/>
              </a:rPr>
              <a:t>et de stimuler les investissements au service de la création d’emplois.»</a:t>
            </a:r>
          </a:p>
          <a:p>
            <a:endParaRPr lang="fr-FR" sz="30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Jean-Claude Juncker</a:t>
            </a:r>
            <a:endParaRPr lang="fr-FR" sz="2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Strasbourg, 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le 15 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juillet 2014 </a:t>
            </a:r>
          </a:p>
        </p:txBody>
      </p:sp>
      <p:pic>
        <p:nvPicPr>
          <p:cNvPr id="5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31725" y="6149393"/>
            <a:ext cx="2133713" cy="588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2623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365372" y="1089473"/>
            <a:ext cx="8229600" cy="611336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GB" sz="2600" kern="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Les 10 priorités</a:t>
            </a:r>
            <a:endParaRPr lang="fr-FR" sz="2600" kern="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822" y="1661916"/>
            <a:ext cx="7297586" cy="439544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835696" y="1700809"/>
            <a:ext cx="24160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Emploi, </a:t>
            </a:r>
            <a:r>
              <a:rPr lang="en-GB" sz="1800" dirty="0">
                <a:solidFill>
                  <a:schemeClr val="bg1"/>
                </a:solidFill>
                <a:latin typeface="Arial" panose="020B0604020202020204" pitchFamily="34" charset="0"/>
              </a:rPr>
              <a:t>croissance, </a:t>
            </a:r>
            <a:endParaRPr lang="fr-FR" sz="1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investissements</a:t>
            </a:r>
            <a:endParaRPr lang="fr-FR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835696" y="2564904"/>
            <a:ext cx="16850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>
                <a:solidFill>
                  <a:schemeClr val="bg1"/>
                </a:solidFill>
                <a:latin typeface="Arial" panose="020B0604020202020204" pitchFamily="34" charset="0"/>
              </a:rPr>
              <a:t>Marché unique </a:t>
            </a:r>
            <a:endParaRPr lang="fr-FR" sz="1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numérique</a:t>
            </a:r>
            <a:endParaRPr lang="fr-FR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35696" y="3536472"/>
            <a:ext cx="16850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>
                <a:solidFill>
                  <a:schemeClr val="bg1"/>
                </a:solidFill>
                <a:latin typeface="Arial" panose="020B0604020202020204" pitchFamily="34" charset="0"/>
              </a:rPr>
              <a:t>Union de l’énergie</a:t>
            </a:r>
          </a:p>
          <a:p>
            <a:r>
              <a:rPr lang="en-GB" sz="1800" dirty="0">
                <a:solidFill>
                  <a:schemeClr val="bg1"/>
                </a:solidFill>
                <a:latin typeface="Arial" panose="020B0604020202020204" pitchFamily="34" charset="0"/>
              </a:rPr>
              <a:t>et climat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835696" y="4597985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>
                <a:solidFill>
                  <a:schemeClr val="bg1"/>
                </a:solidFill>
                <a:latin typeface="Arial" panose="020B0604020202020204" pitchFamily="34" charset="0"/>
              </a:rPr>
              <a:t>Marché intérieur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35696" y="5382481"/>
            <a:ext cx="19287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>
                <a:solidFill>
                  <a:schemeClr val="bg1"/>
                </a:solidFill>
                <a:latin typeface="Arial" panose="020B0604020202020204" pitchFamily="34" charset="0"/>
              </a:rPr>
              <a:t>Union économique </a:t>
            </a:r>
            <a:endParaRPr lang="fr-FR" sz="1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et monétaire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012160" y="1835532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Commerce</a:t>
            </a:r>
            <a:endParaRPr lang="fr-FR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12160" y="2564904"/>
            <a:ext cx="2262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>
                <a:solidFill>
                  <a:schemeClr val="bg1"/>
                </a:solidFill>
                <a:latin typeface="Arial" panose="020B0604020202020204" pitchFamily="34" charset="0"/>
              </a:rPr>
              <a:t>Justice et </a:t>
            </a:r>
            <a:endParaRPr lang="fr-FR" sz="1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droits fondamentaux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012160" y="3674971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Migrations</a:t>
            </a:r>
            <a:endParaRPr lang="en-GB" sz="1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012160" y="4437112"/>
            <a:ext cx="1826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>
                <a:solidFill>
                  <a:schemeClr val="bg1"/>
                </a:solidFill>
                <a:latin typeface="Arial" panose="020B0604020202020204" pitchFamily="34" charset="0"/>
              </a:rPr>
              <a:t>L’UE, un acteur </a:t>
            </a:r>
            <a:endParaRPr lang="fr-FR" sz="1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mondial</a:t>
            </a:r>
            <a:endParaRPr lang="fr-FR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012160" y="5382481"/>
            <a:ext cx="15055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>
                <a:solidFill>
                  <a:schemeClr val="bg1"/>
                </a:solidFill>
                <a:latin typeface="Arial" panose="020B0604020202020204" pitchFamily="34" charset="0"/>
              </a:rPr>
              <a:t>Changement </a:t>
            </a:r>
            <a:endParaRPr lang="fr-FR" sz="1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démocratique</a:t>
            </a:r>
            <a:endParaRPr lang="fr-FR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hlinkClick r:id="rId4" action="ppaction://hlinksldjump"/>
          </p:cNvPr>
          <p:cNvSpPr/>
          <p:nvPr/>
        </p:nvSpPr>
        <p:spPr>
          <a:xfrm>
            <a:off x="997469" y="1663934"/>
            <a:ext cx="3049114" cy="72007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fr-FR" sz="1800" b="0" dirty="0"/>
          </a:p>
        </p:txBody>
      </p:sp>
      <p:sp>
        <p:nvSpPr>
          <p:cNvPr id="15" name="Rectangle 14">
            <a:hlinkClick r:id="rId5" action="ppaction://hlinksldjump"/>
          </p:cNvPr>
          <p:cNvSpPr/>
          <p:nvPr/>
        </p:nvSpPr>
        <p:spPr>
          <a:xfrm>
            <a:off x="997469" y="2491156"/>
            <a:ext cx="3049114" cy="72007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fr-FR" sz="1800" b="0" dirty="0"/>
          </a:p>
        </p:txBody>
      </p:sp>
      <p:sp>
        <p:nvSpPr>
          <p:cNvPr id="16" name="Rectangle 15">
            <a:hlinkClick r:id="rId6" action="ppaction://hlinksldjump"/>
          </p:cNvPr>
          <p:cNvSpPr/>
          <p:nvPr/>
        </p:nvSpPr>
        <p:spPr>
          <a:xfrm>
            <a:off x="997469" y="3476239"/>
            <a:ext cx="3049114" cy="72007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fr-FR" sz="1800" b="0" dirty="0"/>
          </a:p>
        </p:txBody>
      </p:sp>
      <p:sp>
        <p:nvSpPr>
          <p:cNvPr id="28" name="Rectangle 27">
            <a:hlinkClick r:id="rId7" action="ppaction://hlinksldjump"/>
          </p:cNvPr>
          <p:cNvSpPr/>
          <p:nvPr/>
        </p:nvSpPr>
        <p:spPr>
          <a:xfrm>
            <a:off x="980701" y="4414979"/>
            <a:ext cx="3049114" cy="72007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fr-FR" sz="1800" b="0" dirty="0"/>
          </a:p>
        </p:txBody>
      </p:sp>
      <p:sp>
        <p:nvSpPr>
          <p:cNvPr id="29" name="Rectangle 28">
            <a:hlinkClick r:id="rId8" action="ppaction://hlinksldjump"/>
          </p:cNvPr>
          <p:cNvSpPr/>
          <p:nvPr/>
        </p:nvSpPr>
        <p:spPr>
          <a:xfrm>
            <a:off x="978712" y="5337282"/>
            <a:ext cx="3049114" cy="72007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fr-FR" sz="1800" b="0" dirty="0"/>
          </a:p>
        </p:txBody>
      </p:sp>
      <p:sp>
        <p:nvSpPr>
          <p:cNvPr id="30" name="Rectangle 29">
            <a:hlinkClick r:id="rId9" action="ppaction://hlinksldjump"/>
          </p:cNvPr>
          <p:cNvSpPr/>
          <p:nvPr/>
        </p:nvSpPr>
        <p:spPr>
          <a:xfrm>
            <a:off x="5205935" y="1660158"/>
            <a:ext cx="3049114" cy="72007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fr-FR" sz="1800" b="0" dirty="0"/>
          </a:p>
        </p:txBody>
      </p:sp>
      <p:sp>
        <p:nvSpPr>
          <p:cNvPr id="31" name="Rectangle 30">
            <a:hlinkClick r:id="rId10" action="ppaction://hlinksldjump"/>
          </p:cNvPr>
          <p:cNvSpPr/>
          <p:nvPr/>
        </p:nvSpPr>
        <p:spPr>
          <a:xfrm>
            <a:off x="5195294" y="2565301"/>
            <a:ext cx="3049114" cy="72007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fr-FR" sz="1800" b="0" dirty="0"/>
          </a:p>
        </p:txBody>
      </p:sp>
      <p:sp>
        <p:nvSpPr>
          <p:cNvPr id="32" name="Rectangle 31">
            <a:hlinkClick r:id="rId11" action="ppaction://hlinksldjump"/>
          </p:cNvPr>
          <p:cNvSpPr/>
          <p:nvPr/>
        </p:nvSpPr>
        <p:spPr>
          <a:xfrm>
            <a:off x="5210142" y="3475461"/>
            <a:ext cx="3049114" cy="72007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fr-FR" sz="1800" b="0" dirty="0"/>
          </a:p>
        </p:txBody>
      </p:sp>
      <p:sp>
        <p:nvSpPr>
          <p:cNvPr id="33" name="Rectangle 32">
            <a:hlinkClick r:id="rId12" action="ppaction://hlinksldjump"/>
          </p:cNvPr>
          <p:cNvSpPr/>
          <p:nvPr/>
        </p:nvSpPr>
        <p:spPr>
          <a:xfrm>
            <a:off x="5225204" y="4422611"/>
            <a:ext cx="3049114" cy="72007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fr-FR" sz="1800" b="0" dirty="0"/>
          </a:p>
        </p:txBody>
      </p:sp>
      <p:sp>
        <p:nvSpPr>
          <p:cNvPr id="34" name="Rectangle 33">
            <a:hlinkClick r:id="rId13" action="ppaction://hlinksldjump"/>
          </p:cNvPr>
          <p:cNvSpPr/>
          <p:nvPr/>
        </p:nvSpPr>
        <p:spPr>
          <a:xfrm>
            <a:off x="5195294" y="5337281"/>
            <a:ext cx="3049114" cy="72007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fr-FR" sz="1800" b="0" dirty="0"/>
          </a:p>
        </p:txBody>
      </p:sp>
      <p:sp>
        <p:nvSpPr>
          <p:cNvPr id="35" name="Rectangle 34">
            <a:hlinkClick r:id="rId14" action="ppaction://hlinksldjump"/>
          </p:cNvPr>
          <p:cNvSpPr/>
          <p:nvPr/>
        </p:nvSpPr>
        <p:spPr>
          <a:xfrm>
            <a:off x="6072408" y="6137921"/>
            <a:ext cx="3049114" cy="72007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fr-FR" sz="1800" b="0" dirty="0"/>
          </a:p>
        </p:txBody>
      </p:sp>
    </p:spTree>
    <p:extLst>
      <p:ext uri="{BB962C8B-B14F-4D97-AF65-F5344CB8AC3E}">
        <p14:creationId xmlns:p14="http://schemas.microsoft.com/office/powerpoint/2010/main" val="129340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682180" y="1398524"/>
            <a:ext cx="5779642" cy="629703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 algn="ctr"/>
            <a:r>
              <a:rPr lang="fr-FR" sz="2600" kern="0" dirty="0" smtClean="0">
                <a:solidFill>
                  <a:srgbClr val="FFFFFF"/>
                </a:solidFill>
                <a:latin typeface="Arial" panose="020B0604020202020204" pitchFamily="34" charset="0"/>
              </a:rPr>
              <a:t>EMPLOI, CROISSANCE, INVESTISSEMENTS</a:t>
            </a:r>
            <a:endParaRPr lang="fr-FR" sz="2600" kern="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1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7013" y="6149393"/>
            <a:ext cx="2243137" cy="588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5"/>
          <a:stretch/>
        </p:blipFill>
        <p:spPr>
          <a:xfrm>
            <a:off x="0" y="990600"/>
            <a:ext cx="9144000" cy="5867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58000" y="4869160"/>
            <a:ext cx="37804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1A3A81"/>
                </a:solidFill>
                <a:latin typeface="Arial" panose="020B0604020202020204" pitchFamily="34" charset="0"/>
              </a:rPr>
              <a:t>LE PLAN D’INVESTISSEMENT </a:t>
            </a:r>
          </a:p>
          <a:p>
            <a:r>
              <a:rPr lang="fr-FR" sz="2800" dirty="0">
                <a:solidFill>
                  <a:srgbClr val="1A3A81"/>
                </a:solidFill>
                <a:latin typeface="Arial" panose="020B0604020202020204" pitchFamily="34" charset="0"/>
              </a:rPr>
              <a:t>POUR L’EUROPE</a:t>
            </a:r>
          </a:p>
        </p:txBody>
      </p:sp>
      <p:pic>
        <p:nvPicPr>
          <p:cNvPr id="11" name="Picture 1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77012" y="6149393"/>
            <a:ext cx="2243137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090" y="990600"/>
            <a:ext cx="3856422" cy="257904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525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16" y="1753501"/>
            <a:ext cx="8007112" cy="35631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512" y="3964414"/>
            <a:ext cx="21930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808080"/>
                </a:solidFill>
                <a:latin typeface="Arial" panose="020B0604020202020204" pitchFamily="34" charset="0"/>
              </a:rPr>
              <a:t>225 </a:t>
            </a:r>
            <a:r>
              <a:rPr lang="fr-FR" sz="2000" dirty="0">
                <a:solidFill>
                  <a:srgbClr val="808080"/>
                </a:solidFill>
                <a:latin typeface="Arial" panose="020B0604020202020204" pitchFamily="34" charset="0"/>
              </a:rPr>
              <a:t>milliards d’EUR</a:t>
            </a:r>
            <a:r>
              <a:rPr lang="fr-FR" sz="2000" b="0" dirty="0">
                <a:solidFill>
                  <a:srgbClr val="808080"/>
                </a:solidFill>
                <a:latin typeface="Arial" panose="020B0604020202020204" pitchFamily="34" charset="0"/>
              </a:rPr>
              <a:t> d’investissements nouveaux </a:t>
            </a:r>
            <a:endParaRPr lang="fr-FR" sz="200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196752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0" dirty="0">
                <a:solidFill>
                  <a:srgbClr val="808080"/>
                </a:solidFill>
                <a:latin typeface="Arial" panose="020B0604020202020204" pitchFamily="34" charset="0"/>
              </a:rPr>
              <a:t>Le plan d’investissement est un succès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33216" y="3964414"/>
            <a:ext cx="19442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0" dirty="0">
                <a:solidFill>
                  <a:srgbClr val="808080"/>
                </a:solidFill>
                <a:latin typeface="Arial" panose="020B0604020202020204" pitchFamily="34" charset="0"/>
              </a:rPr>
              <a:t>Plus de </a:t>
            </a:r>
            <a:endParaRPr lang="fr-FR" sz="2000" b="0" dirty="0" smtClean="0">
              <a:solidFill>
                <a:srgbClr val="808080"/>
              </a:solidFill>
              <a:latin typeface="Arial" panose="020B0604020202020204" pitchFamily="34" charset="0"/>
            </a:endParaRPr>
          </a:p>
          <a:p>
            <a:r>
              <a:rPr lang="fr-FR" sz="2000" dirty="0">
                <a:solidFill>
                  <a:srgbClr val="808080"/>
                </a:solidFill>
                <a:latin typeface="Arial" panose="020B0604020202020204" pitchFamily="34" charset="0"/>
              </a:rPr>
              <a:t>3</a:t>
            </a:r>
            <a:r>
              <a:rPr lang="fr-FR" sz="2000" dirty="0" smtClean="0">
                <a:solidFill>
                  <a:srgbClr val="808080"/>
                </a:solidFill>
                <a:latin typeface="Arial" panose="020B0604020202020204" pitchFamily="34" charset="0"/>
              </a:rPr>
              <a:t>00 </a:t>
            </a:r>
            <a:r>
              <a:rPr lang="fr-FR" sz="2000" dirty="0">
                <a:solidFill>
                  <a:srgbClr val="808080"/>
                </a:solidFill>
                <a:latin typeface="Arial" panose="020B0604020202020204" pitchFamily="34" charset="0"/>
              </a:rPr>
              <a:t>000</a:t>
            </a:r>
            <a:r>
              <a:rPr lang="fr-FR" sz="2000" b="0" dirty="0">
                <a:solidFill>
                  <a:srgbClr val="808080"/>
                </a:solidFill>
                <a:latin typeface="Arial" panose="020B0604020202020204" pitchFamily="34" charset="0"/>
              </a:rPr>
              <a:t> nouveaux</a:t>
            </a:r>
          </a:p>
          <a:p>
            <a:r>
              <a:rPr lang="fr-FR" sz="2000" b="0" dirty="0">
                <a:solidFill>
                  <a:srgbClr val="808080"/>
                </a:solidFill>
                <a:latin typeface="Arial" panose="020B0604020202020204" pitchFamily="34" charset="0"/>
              </a:rPr>
              <a:t>emplois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68625" y="3964414"/>
            <a:ext cx="19442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808080"/>
                </a:solidFill>
                <a:latin typeface="Arial" panose="020B0604020202020204" pitchFamily="34" charset="0"/>
              </a:rPr>
              <a:t>445 </a:t>
            </a:r>
            <a:r>
              <a:rPr lang="fr-FR" sz="2000" dirty="0">
                <a:solidFill>
                  <a:srgbClr val="808080"/>
                </a:solidFill>
                <a:latin typeface="Arial" panose="020B0604020202020204" pitchFamily="34" charset="0"/>
              </a:rPr>
              <a:t>000 PME et entreprises de taille intermédiaire </a:t>
            </a:r>
            <a:r>
              <a:rPr lang="fr-FR" sz="2000" b="0" dirty="0">
                <a:solidFill>
                  <a:srgbClr val="808080"/>
                </a:solidFill>
                <a:latin typeface="Arial" panose="020B0604020202020204" pitchFamily="34" charset="0"/>
              </a:rPr>
              <a:t>bénéficient d'un meilleur accès au financement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31260" y="3964413"/>
            <a:ext cx="23397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808080"/>
                </a:solidFill>
                <a:latin typeface="Arial" panose="020B0604020202020204" pitchFamily="34" charset="0"/>
              </a:rPr>
              <a:t>Plan d’investissement extérieur européen</a:t>
            </a:r>
            <a:endParaRPr lang="fr-FR" sz="20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37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377680"/>
            <a:ext cx="9144000" cy="1152128"/>
          </a:xfrm>
          <a:prstGeom prst="rect">
            <a:avLst/>
          </a:prstGeom>
          <a:solidFill>
            <a:srgbClr val="BCD5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/>
          </a:p>
        </p:txBody>
      </p:sp>
      <p:sp>
        <p:nvSpPr>
          <p:cNvPr id="6" name="Rectangle 5"/>
          <p:cNvSpPr/>
          <p:nvPr/>
        </p:nvSpPr>
        <p:spPr>
          <a:xfrm>
            <a:off x="0" y="3789040"/>
            <a:ext cx="9144000" cy="576064"/>
          </a:xfrm>
          <a:prstGeom prst="rect">
            <a:avLst/>
          </a:prstGeom>
          <a:solidFill>
            <a:srgbClr val="3F85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>
              <a:solidFill>
                <a:srgbClr val="2D5EC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2636912"/>
            <a:ext cx="9144000" cy="1152128"/>
          </a:xfrm>
          <a:prstGeom prst="rect">
            <a:avLst/>
          </a:prstGeom>
          <a:solidFill>
            <a:srgbClr val="D4EC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/>
          </a:p>
        </p:txBody>
      </p:sp>
      <p:sp>
        <p:nvSpPr>
          <p:cNvPr id="4" name="Rectangle 3"/>
          <p:cNvSpPr/>
          <p:nvPr/>
        </p:nvSpPr>
        <p:spPr>
          <a:xfrm>
            <a:off x="0" y="2060848"/>
            <a:ext cx="9144000" cy="576064"/>
          </a:xfrm>
          <a:prstGeom prst="rect">
            <a:avLst/>
          </a:prstGeom>
          <a:solidFill>
            <a:srgbClr val="6DBFA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>
              <a:solidFill>
                <a:srgbClr val="FBCD89"/>
              </a:solidFill>
            </a:endParaRPr>
          </a:p>
        </p:txBody>
      </p:sp>
      <p:sp>
        <p:nvSpPr>
          <p:cNvPr id="2" name="Title 1"/>
          <p:cNvSpPr txBox="1">
            <a:spLocks/>
          </p:cNvSpPr>
          <p:nvPr/>
        </p:nvSpPr>
        <p:spPr>
          <a:xfrm>
            <a:off x="365372" y="1089473"/>
            <a:ext cx="8229600" cy="611336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GB" sz="2600" kern="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Contenu de la présentation...</a:t>
            </a:r>
            <a:endParaRPr lang="fr-FR" sz="2600" kern="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3633788"/>
          </a:xfrm>
        </p:spPr>
        <p:txBody>
          <a:bodyPr/>
          <a:lstStyle/>
          <a:p>
            <a:pPr marL="0" indent="0">
              <a:buNone/>
            </a:pPr>
            <a:r>
              <a:rPr lang="en-GB" sz="2800" i="0" dirty="0" smtClean="0">
                <a:solidFill>
                  <a:schemeClr val="bg1"/>
                </a:solidFill>
                <a:latin typeface="Arial" panose="020B0604020202020204" pitchFamily="34" charset="0"/>
              </a:rPr>
              <a:t>La Commission européenne</a:t>
            </a:r>
          </a:p>
          <a:p>
            <a:pPr lvl="1">
              <a:lnSpc>
                <a:spcPct val="150000"/>
              </a:lnSpc>
            </a:pPr>
            <a:r>
              <a:rPr lang="en-GB" sz="2400" b="0" dirty="0" smtClean="0">
                <a:latin typeface="Arial" panose="020B0604020202020204" pitchFamily="34" charset="0"/>
              </a:rPr>
              <a:t>Son fonctionnement</a:t>
            </a:r>
          </a:p>
          <a:p>
            <a:pPr lvl="1">
              <a:lnSpc>
                <a:spcPct val="150000"/>
              </a:lnSpc>
            </a:pPr>
            <a:r>
              <a:rPr lang="en-GB" sz="2400" b="0" dirty="0" smtClean="0">
                <a:latin typeface="Arial" panose="020B0604020202020204" pitchFamily="34" charset="0"/>
              </a:rPr>
              <a:t>Ses 4 rôles principaux</a:t>
            </a:r>
          </a:p>
          <a:p>
            <a:pPr marL="0" indent="0">
              <a:buNone/>
            </a:pPr>
            <a:r>
              <a:rPr lang="en-GB" sz="2800" i="0" dirty="0" smtClean="0">
                <a:solidFill>
                  <a:schemeClr val="bg1"/>
                </a:solidFill>
                <a:latin typeface="Arial" panose="020B0604020202020204" pitchFamily="34" charset="0"/>
              </a:rPr>
              <a:t>La Commission Juncker</a:t>
            </a:r>
          </a:p>
          <a:p>
            <a:pPr lvl="1">
              <a:lnSpc>
                <a:spcPct val="150000"/>
              </a:lnSpc>
            </a:pPr>
            <a:r>
              <a:rPr lang="en-GB" sz="2400" b="0" dirty="0" smtClean="0">
                <a:latin typeface="Arial" panose="020B0604020202020204" pitchFamily="34" charset="0"/>
              </a:rPr>
              <a:t>Son processus électoral</a:t>
            </a:r>
          </a:p>
          <a:p>
            <a:pPr lvl="1">
              <a:lnSpc>
                <a:spcPct val="150000"/>
              </a:lnSpc>
            </a:pPr>
            <a:r>
              <a:rPr lang="en-GB" sz="2400" b="0" dirty="0" smtClean="0">
                <a:latin typeface="Arial" panose="020B0604020202020204" pitchFamily="34" charset="0"/>
              </a:rPr>
              <a:t>Ses 10 priorités</a:t>
            </a:r>
          </a:p>
        </p:txBody>
      </p:sp>
    </p:spTree>
    <p:extLst>
      <p:ext uri="{BB962C8B-B14F-4D97-AF65-F5344CB8AC3E}">
        <p14:creationId xmlns:p14="http://schemas.microsoft.com/office/powerpoint/2010/main" val="157086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982" y="2035571"/>
            <a:ext cx="4045246" cy="346984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562" y="2348879"/>
            <a:ext cx="3033406" cy="438350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44860" y="911292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0" dirty="0">
                <a:solidFill>
                  <a:srgbClr val="808080"/>
                </a:solidFill>
                <a:latin typeface="Arial" panose="020B0604020202020204" pitchFamily="34" charset="0"/>
              </a:rPr>
              <a:t>Fonds européen pour les investissements stratégiques - </a:t>
            </a:r>
          </a:p>
          <a:p>
            <a:pPr algn="ctr"/>
            <a:r>
              <a:rPr lang="fr-FR" sz="2400" b="0" dirty="0">
                <a:solidFill>
                  <a:srgbClr val="808080"/>
                </a:solidFill>
                <a:latin typeface="Arial" panose="020B0604020202020204" pitchFamily="34" charset="0"/>
              </a:rPr>
              <a:t>Investissements par secteur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72925" y="1743270"/>
            <a:ext cx="1773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0" dirty="0">
                <a:solidFill>
                  <a:srgbClr val="808080"/>
                </a:solidFill>
                <a:latin typeface="Arial" panose="020B0604020202020204" pitchFamily="34" charset="0"/>
              </a:rPr>
              <a:t>Infrastructure sociale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48341" y="2382215"/>
            <a:ext cx="1561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0" dirty="0">
                <a:solidFill>
                  <a:srgbClr val="808080"/>
                </a:solidFill>
                <a:latin typeface="Arial" panose="020B0604020202020204" pitchFamily="34" charset="0"/>
              </a:rPr>
              <a:t>Petites entreprises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3473" y="4955724"/>
            <a:ext cx="1184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800" b="0" dirty="0">
                <a:solidFill>
                  <a:srgbClr val="808080"/>
                </a:solidFill>
                <a:latin typeface="Arial" panose="020B0604020202020204" pitchFamily="34" charset="0"/>
              </a:rPr>
              <a:t>Énergie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65101" y="5325056"/>
            <a:ext cx="2646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0" dirty="0">
                <a:solidFill>
                  <a:srgbClr val="808080"/>
                </a:solidFill>
                <a:latin typeface="Arial" panose="020B0604020202020204" pitchFamily="34" charset="0"/>
              </a:rPr>
              <a:t>Recherche, développement </a:t>
            </a:r>
          </a:p>
          <a:p>
            <a:r>
              <a:rPr lang="fr-FR" sz="1800" b="0" dirty="0">
                <a:solidFill>
                  <a:srgbClr val="808080"/>
                </a:solidFill>
                <a:latin typeface="Arial" panose="020B0604020202020204" pitchFamily="34" charset="0"/>
              </a:rPr>
              <a:t>et innovation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-630301" y="315377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800" b="0" dirty="0">
                <a:solidFill>
                  <a:srgbClr val="808080"/>
                </a:solidFill>
                <a:latin typeface="Arial" panose="020B0604020202020204" pitchFamily="34" charset="0"/>
              </a:rPr>
              <a:t>Numérique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4911" y="2486023"/>
            <a:ext cx="1400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800" b="0" dirty="0" smtClean="0">
                <a:solidFill>
                  <a:srgbClr val="808080"/>
                </a:solidFill>
                <a:latin typeface="Arial" panose="020B0604020202020204" pitchFamily="34" charset="0"/>
              </a:rPr>
              <a:t>Transports</a:t>
            </a:r>
            <a:endParaRPr lang="fr-FR" sz="1800" b="0" dirty="0">
              <a:solidFill>
                <a:srgbClr val="808080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334882" y="1553169"/>
            <a:ext cx="25977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800" b="0" dirty="0">
                <a:solidFill>
                  <a:srgbClr val="808080"/>
                </a:solidFill>
                <a:latin typeface="Arial" panose="020B0604020202020204" pitchFamily="34" charset="0"/>
              </a:rPr>
              <a:t>Environnement et utilisation efficace des ressources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26131" y="3391925"/>
            <a:ext cx="72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dirty="0">
                <a:solidFill>
                  <a:srgbClr val="FFFFFF"/>
                </a:solidFill>
                <a:latin typeface="Arial" panose="020B0604020202020204" pitchFamily="34" charset="0"/>
              </a:rPr>
              <a:t>11 %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29422" y="4586392"/>
            <a:ext cx="733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dirty="0">
                <a:solidFill>
                  <a:srgbClr val="FFFFFF"/>
                </a:solidFill>
                <a:latin typeface="Arial" panose="020B0604020202020204" pitchFamily="34" charset="0"/>
              </a:rPr>
              <a:t>22 %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76858" y="4869160"/>
            <a:ext cx="817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dirty="0">
                <a:solidFill>
                  <a:srgbClr val="FFFFFF"/>
                </a:solidFill>
                <a:latin typeface="Arial" panose="020B0604020202020204" pitchFamily="34" charset="0"/>
              </a:rPr>
              <a:t>22 %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450308" y="3130967"/>
            <a:ext cx="796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dirty="0">
                <a:solidFill>
                  <a:srgbClr val="FFFFFF"/>
                </a:solidFill>
                <a:latin typeface="Arial" panose="020B0604020202020204" pitchFamily="34" charset="0"/>
              </a:rPr>
              <a:t>30 %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12655" y="2576969"/>
            <a:ext cx="612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dirty="0">
                <a:solidFill>
                  <a:srgbClr val="FFFFFF"/>
                </a:solidFill>
                <a:latin typeface="Arial" panose="020B0604020202020204" pitchFamily="34" charset="0"/>
              </a:rPr>
              <a:t>3%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89416" y="2946301"/>
            <a:ext cx="612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dirty="0">
                <a:solidFill>
                  <a:srgbClr val="FFFFFF"/>
                </a:solidFill>
                <a:latin typeface="Arial" panose="020B0604020202020204" pitchFamily="34" charset="0"/>
              </a:rPr>
              <a:t>6%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1249" y="2710199"/>
            <a:ext cx="612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dirty="0">
                <a:solidFill>
                  <a:srgbClr val="FFFFFF"/>
                </a:solidFill>
                <a:latin typeface="Arial" panose="020B0604020202020204" pitchFamily="34" charset="0"/>
              </a:rPr>
              <a:t>6%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95422" y="2753669"/>
            <a:ext cx="1328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rgbClr val="E3A941"/>
                </a:solidFill>
                <a:latin typeface="Arial" panose="020B0604020202020204" pitchFamily="34" charset="0"/>
              </a:rPr>
              <a:t>420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91982" y="3908102"/>
            <a:ext cx="1569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solidFill>
                  <a:srgbClr val="808080"/>
                </a:solidFill>
                <a:latin typeface="Arial" panose="020B0604020202020204" pitchFamily="34" charset="0"/>
              </a:rPr>
              <a:t>transactions</a:t>
            </a:r>
          </a:p>
        </p:txBody>
      </p:sp>
    </p:spTree>
    <p:extLst>
      <p:ext uri="{BB962C8B-B14F-4D97-AF65-F5344CB8AC3E}">
        <p14:creationId xmlns:p14="http://schemas.microsoft.com/office/powerpoint/2010/main" val="265583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052736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0" dirty="0">
                <a:solidFill>
                  <a:srgbClr val="808080"/>
                </a:solidFill>
                <a:latin typeface="Arial" panose="020B0604020202020204" pitchFamily="34" charset="0"/>
              </a:rPr>
              <a:t>Exemples de projets au titre du plan d’investissement pour l’Europe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244" y="2609602"/>
            <a:ext cx="4323756" cy="303375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0" y="2602560"/>
            <a:ext cx="4488472" cy="304079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820244" y="2705898"/>
            <a:ext cx="2987824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808080"/>
                </a:solidFill>
                <a:latin typeface="Arial" panose="020B0604020202020204" pitchFamily="34" charset="0"/>
              </a:rPr>
              <a:t>Usine de bioproduits en </a:t>
            </a:r>
            <a:r>
              <a:rPr lang="fr-FR" sz="2800" dirty="0" smtClean="0">
                <a:solidFill>
                  <a:srgbClr val="808080"/>
                </a:solidFill>
                <a:latin typeface="Arial" panose="020B0604020202020204" pitchFamily="34" charset="0"/>
              </a:rPr>
              <a:t>Finlande</a:t>
            </a:r>
          </a:p>
          <a:p>
            <a:endParaRPr lang="fr-FR" sz="240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600" dirty="0">
                <a:solidFill>
                  <a:srgbClr val="808080"/>
                </a:solidFill>
                <a:latin typeface="Arial" panose="020B0604020202020204" pitchFamily="34" charset="0"/>
              </a:rPr>
              <a:t>Lieu: </a:t>
            </a:r>
            <a:r>
              <a:rPr lang="fr-FR" sz="1600" b="0" dirty="0">
                <a:solidFill>
                  <a:srgbClr val="808080"/>
                </a:solidFill>
                <a:latin typeface="Arial" panose="020B0604020202020204" pitchFamily="34" charset="0"/>
              </a:rPr>
              <a:t>Finlande</a:t>
            </a:r>
          </a:p>
          <a:p>
            <a:r>
              <a:rPr lang="fr-FR" sz="1600" dirty="0">
                <a:solidFill>
                  <a:srgbClr val="808080"/>
                </a:solidFill>
                <a:latin typeface="Arial" panose="020B0604020202020204" pitchFamily="34" charset="0"/>
              </a:rPr>
              <a:t>Secteur: </a:t>
            </a:r>
            <a:r>
              <a:rPr lang="fr-FR" sz="1600" b="0" dirty="0">
                <a:solidFill>
                  <a:srgbClr val="808080"/>
                </a:solidFill>
                <a:latin typeface="Arial" panose="020B0604020202020204" pitchFamily="34" charset="0"/>
              </a:rPr>
              <a:t>Énergies renouvelables, </a:t>
            </a:r>
          </a:p>
          <a:p>
            <a:r>
              <a:rPr lang="fr-FR" sz="1600" b="0" dirty="0">
                <a:solidFill>
                  <a:srgbClr val="808080"/>
                </a:solidFill>
                <a:latin typeface="Arial" panose="020B0604020202020204" pitchFamily="34" charset="0"/>
              </a:rPr>
              <a:t>innovation </a:t>
            </a:r>
          </a:p>
          <a:p>
            <a:r>
              <a:rPr lang="fr-FR" sz="1600" dirty="0">
                <a:solidFill>
                  <a:srgbClr val="808080"/>
                </a:solidFill>
                <a:latin typeface="Arial" panose="020B0604020202020204" pitchFamily="34" charset="0"/>
              </a:rPr>
              <a:t>Emplois créés:</a:t>
            </a:r>
            <a:r>
              <a:rPr lang="fr-FR" sz="1600" b="0" dirty="0">
                <a:solidFill>
                  <a:srgbClr val="808080"/>
                </a:solidFill>
                <a:latin typeface="Arial" panose="020B0604020202020204" pitchFamily="34" charset="0"/>
              </a:rPr>
              <a:t> 6 150</a:t>
            </a:r>
            <a:endParaRPr lang="fr-FR" sz="160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0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2644343"/>
            <a:ext cx="351636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808080"/>
                </a:solidFill>
                <a:latin typeface="Arial" panose="020B0604020202020204" pitchFamily="34" charset="0"/>
              </a:rPr>
              <a:t>Prêts de Qredits </a:t>
            </a:r>
          </a:p>
          <a:p>
            <a:r>
              <a:rPr lang="fr-FR" sz="2800" dirty="0">
                <a:solidFill>
                  <a:srgbClr val="808080"/>
                </a:solidFill>
                <a:latin typeface="Arial" panose="020B0604020202020204" pitchFamily="34" charset="0"/>
              </a:rPr>
              <a:t>aux PME néerlandaises</a:t>
            </a:r>
          </a:p>
          <a:p>
            <a:r>
              <a:rPr lang="fr-FR" sz="1800" b="0" dirty="0" smtClean="0">
                <a:solidFill>
                  <a:srgbClr val="808080"/>
                </a:solidFill>
                <a:latin typeface="Verdana"/>
              </a:rPr>
              <a:t> </a:t>
            </a:r>
          </a:p>
          <a:p>
            <a:r>
              <a:rPr lang="fr-FR" sz="1600" dirty="0">
                <a:solidFill>
                  <a:srgbClr val="808080"/>
                </a:solidFill>
                <a:latin typeface="Arial" panose="020B0604020202020204" pitchFamily="34" charset="0"/>
              </a:rPr>
              <a:t>Lieu: </a:t>
            </a:r>
            <a:r>
              <a:rPr lang="fr-FR" sz="1600" b="0" dirty="0">
                <a:solidFill>
                  <a:srgbClr val="808080"/>
                </a:solidFill>
                <a:latin typeface="Arial" panose="020B0604020202020204" pitchFamily="34" charset="0"/>
              </a:rPr>
              <a:t>Pays-Bas</a:t>
            </a:r>
          </a:p>
          <a:p>
            <a:r>
              <a:rPr lang="fr-FR" sz="1600" dirty="0">
                <a:solidFill>
                  <a:srgbClr val="808080"/>
                </a:solidFill>
                <a:latin typeface="Arial" panose="020B0604020202020204" pitchFamily="34" charset="0"/>
              </a:rPr>
              <a:t>Secteur: </a:t>
            </a:r>
            <a:r>
              <a:rPr lang="fr-FR" sz="1600" b="0" dirty="0">
                <a:solidFill>
                  <a:srgbClr val="808080"/>
                </a:solidFill>
                <a:latin typeface="Arial" panose="020B0604020202020204" pitchFamily="34" charset="0"/>
              </a:rPr>
              <a:t>petites entreprises </a:t>
            </a:r>
          </a:p>
          <a:p>
            <a:r>
              <a:rPr lang="fr-FR" sz="1600" b="0" dirty="0">
                <a:solidFill>
                  <a:srgbClr val="808080"/>
                </a:solidFill>
                <a:latin typeface="Arial" panose="020B0604020202020204" pitchFamily="34" charset="0"/>
              </a:rPr>
              <a:t>et entreprises intermédiaires</a:t>
            </a:r>
          </a:p>
          <a:p>
            <a:r>
              <a:rPr lang="fr-FR" sz="1600" dirty="0">
                <a:solidFill>
                  <a:srgbClr val="808080"/>
                </a:solidFill>
                <a:latin typeface="Arial" panose="020B0604020202020204" pitchFamily="34" charset="0"/>
              </a:rPr>
              <a:t>Bénéficiaires: </a:t>
            </a:r>
            <a:r>
              <a:rPr lang="fr-FR" sz="1600" b="0" dirty="0">
                <a:solidFill>
                  <a:srgbClr val="808080"/>
                </a:solidFill>
                <a:latin typeface="Arial" panose="020B0604020202020204" pitchFamily="34" charset="0"/>
              </a:rPr>
              <a:t>7 500 PME </a:t>
            </a:r>
            <a:r>
              <a:rPr sz="1600" b="0" dirty="0">
                <a:solidFill>
                  <a:srgbClr val="808080"/>
                </a:solidFill>
                <a:latin typeface="Verdana"/>
              </a:rPr>
              <a:t/>
            </a:r>
            <a:br>
              <a:rPr sz="1600" b="0" dirty="0">
                <a:solidFill>
                  <a:srgbClr val="808080"/>
                </a:solidFill>
                <a:latin typeface="Verdana"/>
              </a:rPr>
            </a:br>
            <a:r>
              <a:rPr lang="fr-FR" sz="1600" b="0" dirty="0">
                <a:solidFill>
                  <a:srgbClr val="808080"/>
                </a:solidFill>
                <a:latin typeface="Arial" panose="020B0604020202020204" pitchFamily="34" charset="0"/>
              </a:rPr>
              <a:t>et start-up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89" r="650"/>
          <a:stretch/>
        </p:blipFill>
        <p:spPr>
          <a:xfrm>
            <a:off x="2936360" y="4086553"/>
            <a:ext cx="1572656" cy="155680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8" r="17143"/>
          <a:stretch/>
        </p:blipFill>
        <p:spPr>
          <a:xfrm>
            <a:off x="7524328" y="4029337"/>
            <a:ext cx="1619672" cy="161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93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085" y="1677048"/>
            <a:ext cx="6318893" cy="427883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-163264" y="857045"/>
            <a:ext cx="9557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0" dirty="0">
                <a:solidFill>
                  <a:srgbClr val="808080"/>
                </a:solidFill>
                <a:latin typeface="Arial" panose="020B0604020202020204" pitchFamily="34" charset="0"/>
              </a:rPr>
              <a:t>Prolongation du Fonds européen pour les investissements stratégiques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62698" y="1615599"/>
            <a:ext cx="15841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0" dirty="0">
                <a:solidFill>
                  <a:srgbClr val="808080"/>
                </a:solidFill>
                <a:latin typeface="Arial" panose="020B0604020202020204" pitchFamily="34" charset="0"/>
              </a:rPr>
              <a:t>Autres </a:t>
            </a:r>
          </a:p>
          <a:p>
            <a:pPr algn="ctr"/>
            <a:r>
              <a:rPr lang="fr-FR" sz="1600" b="0" dirty="0">
                <a:solidFill>
                  <a:srgbClr val="808080"/>
                </a:solidFill>
                <a:latin typeface="Arial" panose="020B0604020202020204" pitchFamily="34" charset="0"/>
              </a:rPr>
              <a:t>contributions publiques et privées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01852" y="2846588"/>
            <a:ext cx="1924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solidFill>
                  <a:srgbClr val="FFFFFF"/>
                </a:solidFill>
                <a:latin typeface="Arial" panose="020B0604020202020204" pitchFamily="34" charset="0"/>
              </a:rPr>
              <a:t>16 </a:t>
            </a:r>
            <a:r>
              <a:rPr lang="fr-FR" sz="1200" u="sng" dirty="0">
                <a:solidFill>
                  <a:srgbClr val="FFFFFF"/>
                </a:solidFill>
                <a:latin typeface="Arial" panose="020B0604020202020204" pitchFamily="34" charset="0"/>
              </a:rPr>
              <a:t>+ 10 </a:t>
            </a:r>
            <a:r>
              <a:rPr lang="fr-FR" sz="1200" dirty="0">
                <a:solidFill>
                  <a:srgbClr val="FFFFFF"/>
                </a:solidFill>
                <a:latin typeface="Arial" panose="020B0604020202020204" pitchFamily="34" charset="0"/>
              </a:rPr>
              <a:t>= 26 Mrd EUR</a:t>
            </a:r>
            <a:endParaRPr lang="fr-FR" sz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25859" y="2839344"/>
            <a:ext cx="2088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solidFill>
                  <a:srgbClr val="FFFFFF"/>
                </a:solidFill>
                <a:latin typeface="Arial" panose="020B0604020202020204" pitchFamily="34" charset="0"/>
              </a:rPr>
              <a:t>5 </a:t>
            </a:r>
            <a:r>
              <a:rPr lang="fr-FR" sz="1200" u="sng" dirty="0">
                <a:solidFill>
                  <a:srgbClr val="FFFFFF"/>
                </a:solidFill>
                <a:latin typeface="Arial" panose="020B0604020202020204" pitchFamily="34" charset="0"/>
              </a:rPr>
              <a:t>+ 2,5 </a:t>
            </a:r>
            <a:r>
              <a:rPr lang="fr-FR" sz="1200" dirty="0">
                <a:solidFill>
                  <a:srgbClr val="FFFFFF"/>
                </a:solidFill>
                <a:latin typeface="Arial" panose="020B0604020202020204" pitchFamily="34" charset="0"/>
              </a:rPr>
              <a:t>= 7,5 Mrd EUR</a:t>
            </a:r>
            <a:endParaRPr lang="fr-FR" sz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52476" y="4209646"/>
            <a:ext cx="2035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0" dirty="0">
                <a:solidFill>
                  <a:srgbClr val="808080"/>
                </a:solidFill>
                <a:latin typeface="Arial" panose="020B0604020202020204" pitchFamily="34" charset="0"/>
              </a:rPr>
              <a:t>Infrastructures et innovation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24670" y="4365104"/>
            <a:ext cx="19788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0" dirty="0">
                <a:solidFill>
                  <a:srgbClr val="808080"/>
                </a:solidFill>
                <a:latin typeface="Arial" panose="020B0604020202020204" pitchFamily="34" charset="0"/>
              </a:rPr>
              <a:t>PME et </a:t>
            </a:r>
          </a:p>
          <a:p>
            <a:pPr algn="ctr"/>
            <a:r>
              <a:rPr lang="fr-FR" sz="1400" b="0" dirty="0">
                <a:solidFill>
                  <a:srgbClr val="808080"/>
                </a:solidFill>
                <a:latin typeface="Arial" panose="020B0604020202020204" pitchFamily="34" charset="0"/>
              </a:rPr>
              <a:t>entreprises de taille intermédiaire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09367" y="3284984"/>
            <a:ext cx="51210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800" dirty="0">
                <a:solidFill>
                  <a:srgbClr val="114779"/>
                </a:solidFill>
                <a:latin typeface="Arial" panose="020B0604020202020204" pitchFamily="34" charset="0"/>
              </a:rPr>
              <a:t> </a:t>
            </a:r>
            <a:r>
              <a:rPr lang="fr-FR" sz="2400" dirty="0" smtClean="0">
                <a:solidFill>
                  <a:srgbClr val="114779"/>
                </a:solidFill>
                <a:latin typeface="Arial" panose="020B0604020202020204" pitchFamily="34" charset="0"/>
              </a:rPr>
              <a:t>21</a:t>
            </a:r>
            <a:r>
              <a:rPr lang="fr-FR" sz="2400" u="sng" dirty="0" smtClean="0">
                <a:solidFill>
                  <a:srgbClr val="114779"/>
                </a:solidFill>
                <a:latin typeface="Arial" panose="020B0604020202020204" pitchFamily="34" charset="0"/>
              </a:rPr>
              <a:t>+12,5 </a:t>
            </a:r>
            <a:r>
              <a:rPr lang="fr-FR" sz="2400" dirty="0">
                <a:solidFill>
                  <a:srgbClr val="114779"/>
                </a:solidFill>
                <a:latin typeface="Arial" panose="020B0604020202020204" pitchFamily="34" charset="0"/>
              </a:rPr>
              <a:t>= </a:t>
            </a:r>
            <a:r>
              <a:rPr lang="fr-FR" sz="2800" dirty="0">
                <a:solidFill>
                  <a:srgbClr val="114779"/>
                </a:solidFill>
                <a:latin typeface="Arial" panose="020B0604020202020204" pitchFamily="34" charset="0"/>
              </a:rPr>
              <a:t>33,5 </a:t>
            </a:r>
            <a:r>
              <a:rPr lang="fr-FR" sz="2800" dirty="0" smtClean="0">
                <a:solidFill>
                  <a:srgbClr val="114779"/>
                </a:solidFill>
                <a:latin typeface="Arial" panose="020B0604020202020204" pitchFamily="34" charset="0"/>
              </a:rPr>
              <a:t>Mrd €</a:t>
            </a:r>
            <a:endParaRPr lang="fr-FR" sz="2800" dirty="0">
              <a:solidFill>
                <a:srgbClr val="1147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61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92896"/>
            <a:ext cx="8668530" cy="29523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1196752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0" dirty="0">
                <a:solidFill>
                  <a:srgbClr val="808080"/>
                </a:solidFill>
                <a:latin typeface="Arial" panose="020B0604020202020204" pitchFamily="34" charset="0"/>
              </a:rPr>
              <a:t>Prochaines étapes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3816" y="4503603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0" dirty="0">
                <a:solidFill>
                  <a:srgbClr val="808080"/>
                </a:solidFill>
                <a:latin typeface="Arial" panose="020B0604020202020204" pitchFamily="34" charset="0"/>
              </a:rPr>
              <a:t>Poursuite de l’</a:t>
            </a:r>
            <a:r>
              <a:rPr lang="fr-FR" sz="1600" dirty="0">
                <a:solidFill>
                  <a:srgbClr val="808080"/>
                </a:solidFill>
                <a:latin typeface="Arial" panose="020B0604020202020204" pitchFamily="34" charset="0"/>
              </a:rPr>
              <a:t>EFSI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76488" y="4287936"/>
            <a:ext cx="20522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0" dirty="0">
                <a:solidFill>
                  <a:srgbClr val="FFFFFF"/>
                </a:solidFill>
                <a:latin typeface="Arial" panose="020B0604020202020204" pitchFamily="34" charset="0"/>
              </a:rPr>
              <a:t>Combinaison simplifiée de l’</a:t>
            </a:r>
            <a:r>
              <a:rPr lang="fr-FR" sz="1600" dirty="0">
                <a:solidFill>
                  <a:srgbClr val="FFFFFF"/>
                </a:solidFill>
                <a:latin typeface="Arial" panose="020B0604020202020204" pitchFamily="34" charset="0"/>
              </a:rPr>
              <a:t>EFSI et des Fonds ESI </a:t>
            </a:r>
          </a:p>
          <a:p>
            <a:endParaRPr lang="fr-FR" sz="1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50370" y="4365104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808080"/>
                </a:solidFill>
                <a:latin typeface="Arial" panose="020B0604020202020204" pitchFamily="34" charset="0"/>
              </a:rPr>
              <a:t>Plateforme de conseil</a:t>
            </a:r>
            <a:r>
              <a:rPr lang="fr-FR" sz="1600" b="0" dirty="0">
                <a:solidFill>
                  <a:srgbClr val="808080"/>
                </a:solidFill>
                <a:latin typeface="Arial" panose="020B0604020202020204" pitchFamily="34" charset="0"/>
              </a:rPr>
              <a:t> améliorée</a:t>
            </a:r>
            <a:r>
              <a:rPr lang="fr-FR" sz="1600" dirty="0">
                <a:solidFill>
                  <a:srgbClr val="808080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94586" y="4293096"/>
            <a:ext cx="194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FFFFFF"/>
                </a:solidFill>
                <a:latin typeface="Arial" panose="020B0604020202020204" pitchFamily="34" charset="0"/>
              </a:rPr>
              <a:t>Plateformes d’investissement</a:t>
            </a:r>
            <a:r>
              <a:rPr lang="fr-FR" sz="1600" b="0" dirty="0">
                <a:solidFill>
                  <a:srgbClr val="FFFFFF"/>
                </a:solidFill>
                <a:latin typeface="Arial" panose="020B0604020202020204" pitchFamily="34" charset="0"/>
              </a:rPr>
              <a:t> encouragées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7979" y="5445224"/>
            <a:ext cx="8920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0" dirty="0">
                <a:solidFill>
                  <a:srgbClr val="808080"/>
                </a:solidFill>
                <a:latin typeface="Arial" panose="020B0604020202020204" pitchFamily="34" charset="0"/>
              </a:rPr>
              <a:t>Le Fonds européen pour les investissements stratégiques fournira au moins </a:t>
            </a:r>
            <a:r>
              <a:rPr lang="fr-FR" sz="2000" dirty="0">
                <a:solidFill>
                  <a:srgbClr val="808080"/>
                </a:solidFill>
                <a:latin typeface="Arial" panose="020B0604020202020204" pitchFamily="34" charset="0"/>
              </a:rPr>
              <a:t>500 Mrd EUR</a:t>
            </a:r>
            <a:r>
              <a:rPr lang="fr-FR" sz="2000" b="0" dirty="0">
                <a:solidFill>
                  <a:srgbClr val="808080"/>
                </a:solidFill>
                <a:latin typeface="Arial" panose="020B0604020202020204" pitchFamily="34" charset="0"/>
              </a:rPr>
              <a:t> d’ici à 2020</a:t>
            </a:r>
            <a:r>
              <a:rPr lang="fr-FR" sz="2000" dirty="0">
                <a:solidFill>
                  <a:srgbClr val="808080"/>
                </a:solidFill>
                <a:latin typeface="Arial" panose="020B0604020202020204" pitchFamily="34" charset="0"/>
              </a:rPr>
              <a:t> </a:t>
            </a:r>
            <a:r>
              <a:rPr lang="fr-FR" sz="2000" b="0" dirty="0" smtClean="0">
                <a:solidFill>
                  <a:srgbClr val="808080"/>
                </a:solidFill>
                <a:latin typeface="Arial" panose="020B0604020202020204" pitchFamily="34" charset="0"/>
              </a:rPr>
              <a:t>et </a:t>
            </a:r>
            <a:r>
              <a:rPr lang="fr-FR" sz="2000" b="0" dirty="0">
                <a:solidFill>
                  <a:srgbClr val="808080"/>
                </a:solidFill>
                <a:latin typeface="Arial" panose="020B0604020202020204" pitchFamily="34" charset="0"/>
              </a:rPr>
              <a:t>vise </a:t>
            </a:r>
            <a:r>
              <a:rPr lang="fr-FR" sz="2000" dirty="0">
                <a:solidFill>
                  <a:srgbClr val="808080"/>
                </a:solidFill>
                <a:latin typeface="Arial" panose="020B0604020202020204" pitchFamily="34" charset="0"/>
              </a:rPr>
              <a:t>630 Mrd EUR d’ici à 2022</a:t>
            </a:r>
            <a:r>
              <a:rPr lang="fr-FR" sz="2000" b="0" dirty="0">
                <a:solidFill>
                  <a:srgbClr val="808080"/>
                </a:solidFill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4405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520" y="6381328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E3A941"/>
                </a:solidFill>
                <a:latin typeface="EC Square Sans Pro" panose="020B0506040000020004" pitchFamily="34" charset="0"/>
              </a:rPr>
              <a:t>#InvestEU</a:t>
            </a:r>
          </a:p>
        </p:txBody>
      </p:sp>
      <p:pic>
        <p:nvPicPr>
          <p:cNvPr id="2050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610" y="978542"/>
            <a:ext cx="3882615" cy="25914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9"/>
          <a:stretch/>
        </p:blipFill>
        <p:spPr bwMode="auto">
          <a:xfrm>
            <a:off x="2622610" y="4941168"/>
            <a:ext cx="3882615" cy="19168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" name="Picture 19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74"/>
          <a:stretch/>
        </p:blipFill>
        <p:spPr>
          <a:xfrm>
            <a:off x="4527798" y="4938446"/>
            <a:ext cx="1977426" cy="1922275"/>
          </a:xfrm>
          <a:prstGeom prst="rect">
            <a:avLst/>
          </a:prstGeom>
        </p:spPr>
      </p:pic>
      <p:sp>
        <p:nvSpPr>
          <p:cNvPr id="2" name="Isosceles Triangle 1">
            <a:hlinkClick r:id="rId8" action="ppaction://hlinksldjump"/>
          </p:cNvPr>
          <p:cNvSpPr/>
          <p:nvPr/>
        </p:nvSpPr>
        <p:spPr bwMode="auto">
          <a:xfrm>
            <a:off x="5142482" y="5534913"/>
            <a:ext cx="1362742" cy="1317171"/>
          </a:xfrm>
          <a:prstGeom prst="triangle">
            <a:avLst>
              <a:gd name="adj" fmla="val 100000"/>
            </a:avLst>
          </a:prstGeom>
          <a:solidFill>
            <a:srgbClr val="E9A909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fr-FR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1" name="Isosceles Triangle 10">
            <a:hlinkClick r:id="rId4" action="ppaction://hlinksldjump"/>
          </p:cNvPr>
          <p:cNvSpPr/>
          <p:nvPr/>
        </p:nvSpPr>
        <p:spPr bwMode="auto">
          <a:xfrm>
            <a:off x="5209082" y="2295713"/>
            <a:ext cx="1296144" cy="1285191"/>
          </a:xfrm>
          <a:prstGeom prst="triangle">
            <a:avLst>
              <a:gd name="adj" fmla="val 100000"/>
            </a:avLst>
          </a:prstGeom>
          <a:solidFill>
            <a:srgbClr val="00487E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fr-FR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9" name="Curved Right Arrow 8">
            <a:hlinkClick r:id="rId4" action="ppaction://hlinksldjump"/>
          </p:cNvPr>
          <p:cNvSpPr/>
          <p:nvPr/>
        </p:nvSpPr>
        <p:spPr bwMode="auto">
          <a:xfrm rot="10800000">
            <a:off x="5730940" y="2739607"/>
            <a:ext cx="775714" cy="830344"/>
          </a:xfrm>
          <a:prstGeom prst="curvedRightArrow">
            <a:avLst>
              <a:gd name="adj1" fmla="val 33101"/>
              <a:gd name="adj2" fmla="val 53521"/>
              <a:gd name="adj3" fmla="val 31589"/>
            </a:avLst>
          </a:prstGeom>
          <a:solidFill>
            <a:schemeClr val="accent6"/>
          </a:solidFill>
          <a:ln>
            <a:solidFill>
              <a:schemeClr val="tx2"/>
            </a:solidFill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fr-FR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5" name="Curved Right Arrow 14">
            <a:hlinkClick r:id="rId8" action="ppaction://hlinksldjump"/>
          </p:cNvPr>
          <p:cNvSpPr/>
          <p:nvPr/>
        </p:nvSpPr>
        <p:spPr bwMode="auto">
          <a:xfrm>
            <a:off x="5730940" y="6033099"/>
            <a:ext cx="775714" cy="830344"/>
          </a:xfrm>
          <a:prstGeom prst="curvedRightArrow">
            <a:avLst>
              <a:gd name="adj1" fmla="val 33101"/>
              <a:gd name="adj2" fmla="val 53521"/>
              <a:gd name="adj3" fmla="val 31589"/>
            </a:avLst>
          </a:prstGeom>
          <a:solidFill>
            <a:schemeClr val="accent6"/>
          </a:solidFill>
          <a:ln>
            <a:solidFill>
              <a:schemeClr val="tx2"/>
            </a:solidFill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fr-FR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622610" y="4941168"/>
            <a:ext cx="3882615" cy="1916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de-DE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622609" y="4941168"/>
            <a:ext cx="3882615" cy="19168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de-DE" sz="1200" b="0">
              <a:solidFill>
                <a:srgbClr val="0F5494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95639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74"/>
          <a:stretch/>
        </p:blipFill>
        <p:spPr>
          <a:xfrm>
            <a:off x="0" y="937808"/>
            <a:ext cx="9143997" cy="59201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58000" y="4869160"/>
            <a:ext cx="37804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81408B"/>
                </a:solidFill>
                <a:latin typeface="Arial" panose="020B0604020202020204" pitchFamily="34" charset="0"/>
              </a:rPr>
              <a:t>UN MARCHÉ UNIQUE </a:t>
            </a:r>
          </a:p>
          <a:p>
            <a:r>
              <a:rPr lang="fr-FR" sz="2800" dirty="0">
                <a:solidFill>
                  <a:srgbClr val="81408B"/>
                </a:solidFill>
                <a:latin typeface="Arial" panose="020B0604020202020204" pitchFamily="34" charset="0"/>
              </a:rPr>
              <a:t>NUMÉRIQUE POUR L’EUROPE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56176" y="6381328"/>
            <a:ext cx="2736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>
                <a:solidFill>
                  <a:srgbClr val="7030A0"/>
                </a:solidFill>
                <a:latin typeface="Arial" panose="020B0604020202020204" pitchFamily="34" charset="0"/>
              </a:rPr>
              <a:t>#DigitalSingleMarket</a:t>
            </a:r>
            <a:endParaRPr lang="fr-FR" sz="1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681" y="945076"/>
            <a:ext cx="3846634" cy="263520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71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8312" y="857438"/>
            <a:ext cx="5817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Pourquoi un marché unique numérique?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180997"/>
            <a:ext cx="5662851" cy="50064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592" y="3501008"/>
            <a:ext cx="2088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solidFill>
                  <a:srgbClr val="81408B"/>
                </a:solidFill>
                <a:latin typeface="Arial" panose="020B0604020202020204" pitchFamily="34" charset="0"/>
              </a:rPr>
              <a:t>+ </a:t>
            </a:r>
            <a:r>
              <a:rPr lang="fr-FR" sz="1800" dirty="0" smtClean="0">
                <a:solidFill>
                  <a:srgbClr val="81408B"/>
                </a:solidFill>
                <a:latin typeface="Arial" panose="020B0604020202020204" pitchFamily="34" charset="0"/>
              </a:rPr>
              <a:t>11 </a:t>
            </a:r>
            <a:r>
              <a:rPr lang="fr-FR" sz="1800" dirty="0">
                <a:solidFill>
                  <a:srgbClr val="81408B"/>
                </a:solidFill>
                <a:latin typeface="Arial" panose="020B0604020202020204" pitchFamily="34" charset="0"/>
              </a:rPr>
              <a:t>Mrd EUR </a:t>
            </a:r>
            <a:r>
              <a:rPr sz="1800" b="0" dirty="0">
                <a:solidFill>
                  <a:srgbClr val="000000"/>
                </a:solidFill>
                <a:latin typeface="Verdana"/>
              </a:rPr>
              <a:t/>
            </a:r>
            <a:br>
              <a:rPr sz="1800" b="0" dirty="0">
                <a:solidFill>
                  <a:srgbClr val="000000"/>
                </a:solidFill>
                <a:latin typeface="Verdana"/>
              </a:rPr>
            </a:br>
            <a:r>
              <a:rPr lang="fr-FR" sz="1800" dirty="0">
                <a:solidFill>
                  <a:srgbClr val="81408B"/>
                </a:solidFill>
                <a:latin typeface="Arial" panose="020B0604020202020204" pitchFamily="34" charset="0"/>
              </a:rPr>
              <a:t>d’économies</a:t>
            </a:r>
          </a:p>
          <a:p>
            <a:r>
              <a:rPr lang="fr-FR" sz="1800" dirty="0">
                <a:solidFill>
                  <a:srgbClr val="81408B"/>
                </a:solidFill>
                <a:latin typeface="Arial" panose="020B0604020202020204" pitchFamily="34" charset="0"/>
              </a:rPr>
              <a:t>pour les consommateurs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56241" y="4005064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solidFill>
                  <a:srgbClr val="81408B"/>
                </a:solidFill>
                <a:latin typeface="Arial" panose="020B0604020202020204" pitchFamily="34" charset="0"/>
              </a:rPr>
              <a:t>Les petites entreprises pourraient économiser 9 000 EUR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37133" y="6034324"/>
            <a:ext cx="36599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800" dirty="0">
                <a:solidFill>
                  <a:srgbClr val="81408B"/>
                </a:solidFill>
                <a:latin typeface="Arial" panose="020B0604020202020204" pitchFamily="34" charset="0"/>
              </a:rPr>
              <a:t>52% des achats transfrontières </a:t>
            </a:r>
          </a:p>
          <a:p>
            <a:pPr algn="r"/>
            <a:r>
              <a:rPr lang="fr-FR" sz="1800" dirty="0">
                <a:solidFill>
                  <a:srgbClr val="81408B"/>
                </a:solidFill>
                <a:latin typeface="Arial" panose="020B0604020202020204" pitchFamily="34" charset="0"/>
              </a:rPr>
              <a:t>sont bloqués </a:t>
            </a:r>
            <a:endParaRPr lang="fr-FR" sz="16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848" y="1502400"/>
            <a:ext cx="307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solidFill>
                  <a:srgbClr val="81408B"/>
                </a:solidFill>
                <a:latin typeface="Arial" panose="020B0604020202020204" pitchFamily="34" charset="0"/>
              </a:rPr>
              <a:t>Seuls 59 % des Européens ont accès </a:t>
            </a:r>
          </a:p>
          <a:p>
            <a:r>
              <a:rPr lang="fr-FR" sz="1800" dirty="0">
                <a:solidFill>
                  <a:srgbClr val="81408B"/>
                </a:solidFill>
                <a:latin typeface="Arial" panose="020B0604020202020204" pitchFamily="34" charset="0"/>
              </a:rPr>
              <a:t>aux réseaux 4G</a:t>
            </a:r>
            <a:endParaRPr lang="fr-FR" sz="16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06150" y="1506850"/>
            <a:ext cx="27494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>
                <a:solidFill>
                  <a:srgbClr val="81408B"/>
                </a:solidFill>
                <a:latin typeface="Arial" panose="020B0604020202020204" pitchFamily="34" charset="0"/>
              </a:rPr>
              <a:t>Bientôt, 90 % des </a:t>
            </a:r>
            <a:endParaRPr lang="fr-FR" sz="1800" dirty="0" smtClean="0">
              <a:solidFill>
                <a:srgbClr val="81408B"/>
              </a:solidFill>
              <a:latin typeface="Arial" panose="020B0604020202020204" pitchFamily="34" charset="0"/>
            </a:endParaRPr>
          </a:p>
          <a:p>
            <a:r>
              <a:rPr lang="fr-FR" sz="1800" dirty="0" smtClean="0">
                <a:solidFill>
                  <a:srgbClr val="81408B"/>
                </a:solidFill>
                <a:latin typeface="Arial" panose="020B0604020202020204" pitchFamily="34" charset="0"/>
              </a:rPr>
              <a:t>emplois </a:t>
            </a:r>
            <a:r>
              <a:rPr lang="fr-FR" sz="1800" dirty="0">
                <a:solidFill>
                  <a:srgbClr val="81408B"/>
                </a:solidFill>
                <a:latin typeface="Arial" panose="020B0604020202020204" pitchFamily="34" charset="0"/>
              </a:rPr>
              <a:t>nécessiteront  </a:t>
            </a:r>
            <a:r>
              <a:rPr sz="1800" b="0" dirty="0">
                <a:solidFill>
                  <a:srgbClr val="000000"/>
                </a:solidFill>
                <a:latin typeface="Verdana"/>
              </a:rPr>
              <a:t/>
            </a:r>
            <a:br>
              <a:rPr sz="1800" b="0" dirty="0">
                <a:solidFill>
                  <a:srgbClr val="000000"/>
                </a:solidFill>
                <a:latin typeface="Verdana"/>
              </a:rPr>
            </a:br>
            <a:r>
              <a:rPr lang="fr-FR" sz="1800" dirty="0">
                <a:solidFill>
                  <a:srgbClr val="81408B"/>
                </a:solidFill>
                <a:latin typeface="Arial" panose="020B0604020202020204" pitchFamily="34" charset="0"/>
              </a:rPr>
              <a:t>des compétences </a:t>
            </a:r>
            <a:endParaRPr lang="fr-FR" sz="1800" dirty="0" smtClean="0">
              <a:solidFill>
                <a:srgbClr val="81408B"/>
              </a:solidFill>
              <a:latin typeface="Arial" panose="020B0604020202020204" pitchFamily="34" charset="0"/>
            </a:endParaRPr>
          </a:p>
          <a:p>
            <a:r>
              <a:rPr lang="fr-FR" sz="1800" dirty="0" smtClean="0">
                <a:solidFill>
                  <a:srgbClr val="81408B"/>
                </a:solidFill>
                <a:latin typeface="Arial" panose="020B0604020202020204" pitchFamily="34" charset="0"/>
              </a:rPr>
              <a:t>numériques</a:t>
            </a:r>
            <a:endParaRPr lang="fr-FR" sz="16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613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99812"/>
            <a:ext cx="8705548" cy="36454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99356" y="2087832"/>
            <a:ext cx="17365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81408B"/>
                </a:solidFill>
                <a:latin typeface="Arial" panose="020B0604020202020204" pitchFamily="34" charset="0"/>
              </a:rPr>
              <a:t>Améliorer l’accès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21926" y="2133999"/>
            <a:ext cx="16921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81408B"/>
                </a:solidFill>
                <a:latin typeface="Arial" panose="020B0604020202020204" pitchFamily="34" charset="0"/>
              </a:rPr>
              <a:t>Environnement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00192" y="2133999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81408B"/>
                </a:solidFill>
                <a:latin typeface="Arial" panose="020B0604020202020204" pitchFamily="34" charset="0"/>
              </a:rPr>
              <a:t>Économie et société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28184" y="2580274"/>
            <a:ext cx="1800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6F6F6F"/>
                </a:solidFill>
                <a:latin typeface="Arial" panose="020B0604020202020204" pitchFamily="34" charset="0"/>
              </a:rPr>
              <a:t>Économie fondée sur les données</a:t>
            </a:r>
          </a:p>
          <a:p>
            <a:endParaRPr lang="fr-FR" sz="1400" dirty="0">
              <a:solidFill>
                <a:srgbClr val="6F6F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400" dirty="0">
                <a:solidFill>
                  <a:srgbClr val="6F6F6F"/>
                </a:solidFill>
                <a:latin typeface="Arial" panose="020B0604020202020204" pitchFamily="34" charset="0"/>
              </a:rPr>
              <a:t>Normalisation</a:t>
            </a:r>
          </a:p>
          <a:p>
            <a:endParaRPr lang="fr-FR" sz="1400" dirty="0">
              <a:solidFill>
                <a:srgbClr val="6F6F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400" dirty="0">
                <a:solidFill>
                  <a:srgbClr val="6F6F6F"/>
                </a:solidFill>
                <a:latin typeface="Arial" panose="020B0604020202020204" pitchFamily="34" charset="0"/>
              </a:rPr>
              <a:t>Compétences et </a:t>
            </a:r>
          </a:p>
          <a:p>
            <a:r>
              <a:rPr lang="fr-FR" sz="1400" dirty="0">
                <a:solidFill>
                  <a:srgbClr val="6F6F6F"/>
                </a:solidFill>
                <a:latin typeface="Arial" panose="020B0604020202020204" pitchFamily="34" charset="0"/>
              </a:rPr>
              <a:t>administration en ligne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2874" y="2291358"/>
            <a:ext cx="16735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6F6F6F"/>
                </a:solidFill>
                <a:latin typeface="Arial" panose="020B0604020202020204" pitchFamily="34" charset="0"/>
              </a:rPr>
              <a:t>Commerce électronique </a:t>
            </a:r>
          </a:p>
          <a:p>
            <a:endParaRPr lang="fr-FR" sz="1400" dirty="0">
              <a:solidFill>
                <a:srgbClr val="6F6F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400" dirty="0">
                <a:solidFill>
                  <a:srgbClr val="6F6F6F"/>
                </a:solidFill>
                <a:latin typeface="Arial" panose="020B0604020202020204" pitchFamily="34" charset="0"/>
              </a:rPr>
              <a:t>Livraison de colis</a:t>
            </a:r>
            <a:r>
              <a:rPr lang="fr-FR" sz="1400" b="0" dirty="0" smtClean="0">
                <a:solidFill>
                  <a:srgbClr val="000000"/>
                </a:solidFill>
                <a:latin typeface="Verdana"/>
              </a:rPr>
              <a:t> </a:t>
            </a:r>
          </a:p>
          <a:p>
            <a:endParaRPr lang="fr-FR" sz="1400" dirty="0">
              <a:solidFill>
                <a:srgbClr val="6F6F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400" dirty="0">
                <a:solidFill>
                  <a:srgbClr val="6F6F6F"/>
                </a:solidFill>
                <a:latin typeface="Arial" panose="020B0604020202020204" pitchFamily="34" charset="0"/>
              </a:rPr>
              <a:t>Blocage géographique</a:t>
            </a:r>
            <a:r>
              <a:rPr lang="fr-FR" sz="1400" b="0" dirty="0" smtClean="0">
                <a:solidFill>
                  <a:srgbClr val="000000"/>
                </a:solidFill>
                <a:latin typeface="Verdana"/>
              </a:rPr>
              <a:t> </a:t>
            </a:r>
          </a:p>
          <a:p>
            <a:endParaRPr lang="fr-FR" sz="1400" dirty="0">
              <a:solidFill>
                <a:srgbClr val="6F6F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400" dirty="0">
                <a:solidFill>
                  <a:srgbClr val="6F6F6F"/>
                </a:solidFill>
                <a:latin typeface="Arial" panose="020B0604020202020204" pitchFamily="34" charset="0"/>
              </a:rPr>
              <a:t>TVA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16273" y="2472553"/>
            <a:ext cx="190379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6F6F6F"/>
                </a:solidFill>
                <a:latin typeface="Arial" panose="020B0604020202020204" pitchFamily="34" charset="0"/>
              </a:rPr>
              <a:t>Télécoms et </a:t>
            </a:r>
          </a:p>
          <a:p>
            <a:r>
              <a:rPr lang="fr-FR" sz="1400" dirty="0">
                <a:solidFill>
                  <a:srgbClr val="6F6F6F"/>
                </a:solidFill>
                <a:latin typeface="Arial" panose="020B0604020202020204" pitchFamily="34" charset="0"/>
              </a:rPr>
              <a:t>médias</a:t>
            </a:r>
          </a:p>
          <a:p>
            <a:endParaRPr lang="fr-FR" sz="1400" dirty="0">
              <a:solidFill>
                <a:srgbClr val="6F6F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400" dirty="0">
                <a:solidFill>
                  <a:srgbClr val="6F6F6F"/>
                </a:solidFill>
                <a:latin typeface="Arial" panose="020B0604020202020204" pitchFamily="34" charset="0"/>
              </a:rPr>
              <a:t>Plateformes en ligne</a:t>
            </a:r>
          </a:p>
          <a:p>
            <a:endParaRPr lang="fr-FR" sz="1400" dirty="0">
              <a:solidFill>
                <a:srgbClr val="6F6F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400" dirty="0">
                <a:solidFill>
                  <a:srgbClr val="6F6F6F"/>
                </a:solidFill>
                <a:latin typeface="Arial" panose="020B0604020202020204" pitchFamily="34" charset="0"/>
              </a:rPr>
              <a:t>Sécurité et </a:t>
            </a:r>
          </a:p>
          <a:p>
            <a:r>
              <a:rPr lang="fr-FR" sz="1400" dirty="0">
                <a:solidFill>
                  <a:srgbClr val="6F6F6F"/>
                </a:solidFill>
                <a:latin typeface="Arial" panose="020B0604020202020204" pitchFamily="34" charset="0"/>
              </a:rPr>
              <a:t>données personnelles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63688" y="4964011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rgbClr val="81408B"/>
                </a:solidFill>
                <a:latin typeface="Arial" panose="020B0604020202020204" pitchFamily="34" charset="0"/>
              </a:rPr>
              <a:t>Créer </a:t>
            </a:r>
            <a:r>
              <a:rPr lang="fr-FR" sz="2400" dirty="0" smtClean="0">
                <a:solidFill>
                  <a:srgbClr val="81408B"/>
                </a:solidFill>
                <a:latin typeface="Arial" panose="020B0604020202020204" pitchFamily="34" charset="0"/>
              </a:rPr>
              <a:t>un marché unique numérique </a:t>
            </a:r>
            <a:endParaRPr lang="fr-FR" sz="2400" dirty="0">
              <a:solidFill>
                <a:srgbClr val="81408B"/>
              </a:solidFill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92471" y="1101145"/>
            <a:ext cx="61590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Les trois piliers du marché unique numérique</a:t>
            </a:r>
          </a:p>
        </p:txBody>
      </p:sp>
    </p:spTree>
    <p:extLst>
      <p:ext uri="{BB962C8B-B14F-4D97-AF65-F5344CB8AC3E}">
        <p14:creationId xmlns:p14="http://schemas.microsoft.com/office/powerpoint/2010/main" val="55649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00951" y="990144"/>
            <a:ext cx="3164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1. Itinérance en Europe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-25077" y="1613630"/>
            <a:ext cx="9164864" cy="3615570"/>
            <a:chOff x="-25077" y="1397606"/>
            <a:chExt cx="9164864" cy="3615570"/>
          </a:xfrm>
        </p:grpSpPr>
        <p:sp>
          <p:nvSpPr>
            <p:cNvPr id="13" name="Rectangle 12"/>
            <p:cNvSpPr/>
            <p:nvPr/>
          </p:nvSpPr>
          <p:spPr bwMode="auto">
            <a:xfrm>
              <a:off x="7956376" y="1988840"/>
              <a:ext cx="1088504" cy="3024336"/>
            </a:xfrm>
            <a:prstGeom prst="rect">
              <a:avLst/>
            </a:prstGeom>
            <a:solidFill>
              <a:schemeClr val="accent6">
                <a:lumMod val="9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en-GB" sz="1200" b="0">
                <a:solidFill>
                  <a:srgbClr val="0F5494"/>
                </a:solidFill>
                <a:latin typeface="Verdana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5756580" y="1988840"/>
              <a:ext cx="1900543" cy="3024336"/>
            </a:xfrm>
            <a:prstGeom prst="rect">
              <a:avLst/>
            </a:prstGeom>
            <a:solidFill>
              <a:schemeClr val="accent6">
                <a:lumMod val="9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en-GB" sz="1200" b="0">
                <a:solidFill>
                  <a:srgbClr val="0F5494"/>
                </a:solidFill>
                <a:latin typeface="Verdana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2868112" y="1988840"/>
              <a:ext cx="2495976" cy="3024336"/>
            </a:xfrm>
            <a:prstGeom prst="rect">
              <a:avLst/>
            </a:prstGeom>
            <a:solidFill>
              <a:schemeClr val="accent6">
                <a:lumMod val="9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en-GB" sz="1200" b="0">
                <a:solidFill>
                  <a:srgbClr val="0F5494"/>
                </a:solidFill>
                <a:latin typeface="Verdana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107504" y="1988840"/>
              <a:ext cx="2495976" cy="3024336"/>
            </a:xfrm>
            <a:prstGeom prst="rect">
              <a:avLst/>
            </a:prstGeom>
            <a:solidFill>
              <a:schemeClr val="accent6">
                <a:lumMod val="9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en-GB" sz="1200" b="0">
                <a:solidFill>
                  <a:srgbClr val="0F5494"/>
                </a:solidFill>
                <a:latin typeface="Verdana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030" y="2732130"/>
              <a:ext cx="8723458" cy="2065022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241030" y="1397607"/>
              <a:ext cx="220794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dirty="0">
                  <a:solidFill>
                    <a:srgbClr val="81408B"/>
                  </a:solidFill>
                  <a:latin typeface="Arial" panose="020B0604020202020204" pitchFamily="34" charset="0"/>
                </a:rPr>
                <a:t>Appels passés </a:t>
              </a:r>
              <a:r>
                <a:rPr lang="fr-FR" sz="1600" i="1" dirty="0">
                  <a:solidFill>
                    <a:srgbClr val="81408B"/>
                  </a:solidFill>
                  <a:latin typeface="Arial" panose="020B0604020202020204" pitchFamily="34" charset="0"/>
                </a:rPr>
                <a:t>(à la minute)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993342" y="1397606"/>
              <a:ext cx="22455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dirty="0">
                  <a:solidFill>
                    <a:srgbClr val="81408B"/>
                  </a:solidFill>
                  <a:latin typeface="Arial" panose="020B0604020202020204" pitchFamily="34" charset="0"/>
                </a:rPr>
                <a:t>Appels reçus </a:t>
              </a:r>
              <a:r>
                <a:rPr lang="fr-FR" sz="1600" i="1" dirty="0">
                  <a:solidFill>
                    <a:srgbClr val="81408B"/>
                  </a:solidFill>
                  <a:latin typeface="Arial" panose="020B0604020202020204" pitchFamily="34" charset="0"/>
                </a:rPr>
                <a:t>(à la minute)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838563" y="1520717"/>
              <a:ext cx="17365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dirty="0">
                  <a:solidFill>
                    <a:srgbClr val="81408B"/>
                  </a:solidFill>
                  <a:latin typeface="Arial" panose="020B0604020202020204" pitchFamily="34" charset="0"/>
                </a:rPr>
                <a:t>SMS envoyés</a:t>
              </a:r>
              <a:endParaRPr lang="fr-FR" sz="1600" i="1" dirty="0">
                <a:solidFill>
                  <a:srgbClr val="81408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946662" y="1397607"/>
              <a:ext cx="108850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dirty="0">
                  <a:solidFill>
                    <a:srgbClr val="81408B"/>
                  </a:solidFill>
                  <a:latin typeface="Arial" panose="020B0604020202020204" pitchFamily="34" charset="0"/>
                </a:rPr>
                <a:t>Données </a:t>
              </a:r>
            </a:p>
            <a:p>
              <a:pPr algn="ctr"/>
              <a:r>
                <a:rPr lang="fr-FR" sz="1600" i="1" dirty="0">
                  <a:solidFill>
                    <a:srgbClr val="81408B"/>
                  </a:solidFill>
                  <a:latin typeface="Arial" panose="020B0604020202020204" pitchFamily="34" charset="0"/>
                </a:rPr>
                <a:t>(par Mo</a:t>
              </a:r>
              <a:r>
                <a:rPr lang="fr-FR" sz="1600" dirty="0">
                  <a:solidFill>
                    <a:srgbClr val="81408B"/>
                  </a:solidFill>
                  <a:latin typeface="Arial" panose="020B0604020202020204" pitchFamily="34" charset="0"/>
                </a:rPr>
                <a:t>)</a:t>
              </a:r>
              <a:endParaRPr lang="fr-FR" sz="1600" i="1" dirty="0">
                <a:solidFill>
                  <a:srgbClr val="81408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-25077" y="2523972"/>
              <a:ext cx="80021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Août</a:t>
              </a:r>
            </a:p>
            <a:p>
              <a:pPr algn="ctr"/>
              <a:r>
                <a:rPr lang="fr-FR" sz="1400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2007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054267" y="3417900"/>
              <a:ext cx="65274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Mars </a:t>
              </a:r>
            </a:p>
            <a:p>
              <a:pPr algn="ctr"/>
              <a:r>
                <a:rPr lang="fr-FR" sz="1400" dirty="0" smtClean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2016</a:t>
              </a:r>
              <a:endParaRPr lang="fr-FR" sz="14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734537" y="3243089"/>
              <a:ext cx="80021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Août</a:t>
              </a:r>
            </a:p>
            <a:p>
              <a:pPr algn="ctr"/>
              <a:r>
                <a:rPr lang="fr-FR" sz="1400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2007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742308" y="3850004"/>
              <a:ext cx="65274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Mars </a:t>
              </a:r>
              <a:endParaRPr lang="fr-FR" sz="14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endParaRPr>
            </a:p>
            <a:p>
              <a:pPr algn="ctr"/>
              <a:r>
                <a:rPr lang="fr-FR" sz="1400" dirty="0" smtClean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2016</a:t>
              </a:r>
              <a:endParaRPr lang="fr-FR" sz="14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739415" y="3615994"/>
              <a:ext cx="58221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Juillet</a:t>
              </a:r>
            </a:p>
            <a:p>
              <a:pPr algn="ctr"/>
              <a:r>
                <a:rPr lang="fr-FR" sz="1400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2009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144096" y="3877604"/>
              <a:ext cx="65274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Mars </a:t>
              </a:r>
              <a:endParaRPr lang="fr-FR" sz="14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endParaRPr>
            </a:p>
            <a:p>
              <a:pPr algn="ctr"/>
              <a:r>
                <a:rPr lang="fr-FR" sz="1400" dirty="0" smtClean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2016</a:t>
              </a:r>
              <a:endParaRPr lang="fr-FR" sz="14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946662" y="1977445"/>
              <a:ext cx="58221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Juillet</a:t>
              </a:r>
            </a:p>
            <a:p>
              <a:pPr algn="ctr"/>
              <a:r>
                <a:rPr lang="fr-FR" sz="1400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2012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487044" y="3417900"/>
              <a:ext cx="65274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Mars </a:t>
              </a:r>
              <a:endParaRPr lang="fr-FR" sz="14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endParaRPr>
            </a:p>
            <a:p>
              <a:pPr algn="ctr"/>
              <a:r>
                <a:rPr lang="fr-FR" sz="1400" dirty="0" smtClean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2016</a:t>
              </a:r>
              <a:endParaRPr lang="fr-FR" sz="14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734536" y="3698275"/>
              <a:ext cx="82586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dirty="0">
                  <a:solidFill>
                    <a:srgbClr val="81408B"/>
                  </a:solidFill>
                  <a:latin typeface="Arial" panose="020B0604020202020204" pitchFamily="34" charset="0"/>
                </a:rPr>
                <a:t>0,24 €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683275" y="4252939"/>
              <a:ext cx="82586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2000" dirty="0">
                  <a:solidFill>
                    <a:srgbClr val="81408B"/>
                  </a:solidFill>
                  <a:latin typeface="Arial" panose="020B0604020202020204" pitchFamily="34" charset="0"/>
                </a:rPr>
                <a:t>0,05 €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739415" y="4098764"/>
              <a:ext cx="81169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dirty="0">
                  <a:solidFill>
                    <a:srgbClr val="81408B"/>
                  </a:solidFill>
                  <a:latin typeface="Arial" panose="020B0604020202020204" pitchFamily="34" charset="0"/>
                </a:rPr>
                <a:t>0,11 €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057535" y="4282601"/>
              <a:ext cx="82586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dirty="0">
                  <a:solidFill>
                    <a:srgbClr val="81408B"/>
                  </a:solidFill>
                  <a:latin typeface="Arial" panose="020B0604020202020204" pitchFamily="34" charset="0"/>
                </a:rPr>
                <a:t>0,06 €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5868" y="2968789"/>
              <a:ext cx="82586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dirty="0">
                  <a:solidFill>
                    <a:srgbClr val="81408B"/>
                  </a:solidFill>
                  <a:latin typeface="Arial" panose="020B0604020202020204" pitchFamily="34" charset="0"/>
                </a:rPr>
                <a:t>0,49 €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973048" y="3850004"/>
              <a:ext cx="82586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2000" dirty="0">
                  <a:solidFill>
                    <a:srgbClr val="81408B"/>
                  </a:solidFill>
                  <a:latin typeface="Arial" panose="020B0604020202020204" pitchFamily="34" charset="0"/>
                </a:rPr>
                <a:t>0,19 €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946662" y="2385472"/>
              <a:ext cx="82586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dirty="0">
                  <a:solidFill>
                    <a:srgbClr val="81408B"/>
                  </a:solidFill>
                  <a:latin typeface="Arial" panose="020B0604020202020204" pitchFamily="34" charset="0"/>
                </a:rPr>
                <a:t>0,70€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307185" y="3819007"/>
              <a:ext cx="82586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dirty="0">
                  <a:solidFill>
                    <a:srgbClr val="81408B"/>
                  </a:solidFill>
                  <a:latin typeface="Arial" panose="020B0604020202020204" pitchFamily="34" charset="0"/>
                </a:rPr>
                <a:t>0,20 €</a:t>
              </a: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6848445" y="5327630"/>
            <a:ext cx="219643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b="0" i="1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(prix en centimes d’euro, HTVA)</a:t>
            </a:r>
          </a:p>
        </p:txBody>
      </p:sp>
      <p:sp>
        <p:nvSpPr>
          <p:cNvPr id="2" name="Rectangle 1"/>
          <p:cNvSpPr/>
          <p:nvPr/>
        </p:nvSpPr>
        <p:spPr>
          <a:xfrm>
            <a:off x="-312153" y="5589240"/>
            <a:ext cx="99908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dirty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</a:rPr>
              <a:t>À PARTIR DU 15 JUIN 2017: PAS DE FRAIS SUPPLÉMENTAIRES</a:t>
            </a:r>
          </a:p>
        </p:txBody>
      </p:sp>
    </p:spTree>
    <p:extLst>
      <p:ext uri="{BB962C8B-B14F-4D97-AF65-F5344CB8AC3E}">
        <p14:creationId xmlns:p14="http://schemas.microsoft.com/office/powerpoint/2010/main" val="301125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Table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104489"/>
              </p:ext>
            </p:extLst>
          </p:nvPr>
        </p:nvGraphicFramePr>
        <p:xfrm>
          <a:off x="731912" y="1454483"/>
          <a:ext cx="7079034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3984"/>
                <a:gridCol w="2050567"/>
                <a:gridCol w="2124483"/>
              </a:tblGrid>
              <a:tr h="606365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</a:rPr>
                        <a:t>TEMPS DE TÉLÉCHARGEMENT</a:t>
                      </a:r>
                      <a:endParaRPr lang="fr-FR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latin typeface="Arial" panose="020B0604020202020204" pitchFamily="34" charset="0"/>
                        </a:rPr>
                        <a:t>2016</a:t>
                      </a:r>
                      <a:endParaRPr lang="fr-F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8140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latin typeface="Arial" panose="020B0604020202020204" pitchFamily="34" charset="0"/>
                        </a:rPr>
                        <a:t>2025</a:t>
                      </a:r>
                      <a:endParaRPr lang="fr-F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9262A9"/>
                    </a:solidFill>
                  </a:tcPr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183863"/>
            <a:ext cx="4175055" cy="3903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39677" y="2132857"/>
            <a:ext cx="9204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solidFill>
                  <a:srgbClr val="FFFFFF"/>
                </a:solidFill>
                <a:latin typeface="Arial" panose="020B0604020202020204" pitchFamily="34" charset="0"/>
              </a:rPr>
              <a:t>14 minutes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51920" y="2348881"/>
            <a:ext cx="9541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40 secondes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5" y="2826513"/>
            <a:ext cx="4175055" cy="39037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35896" y="2780928"/>
            <a:ext cx="9204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solidFill>
                  <a:srgbClr val="FFFFFF"/>
                </a:solidFill>
                <a:latin typeface="Arial" panose="020B0604020202020204" pitchFamily="34" charset="0"/>
              </a:rPr>
              <a:t>34 minutes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79912" y="2991531"/>
            <a:ext cx="10326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102 secondes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4" y="3487325"/>
            <a:ext cx="4175055" cy="39037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635896" y="3429000"/>
            <a:ext cx="8114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dirty="0">
                <a:solidFill>
                  <a:srgbClr val="FFFFFF"/>
                </a:solidFill>
                <a:latin typeface="Arial" panose="020B0604020202020204" pitchFamily="34" charset="0"/>
              </a:rPr>
              <a:t>3,6 heures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79912" y="3657284"/>
            <a:ext cx="9204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11 minutes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127231"/>
            <a:ext cx="4175055" cy="39037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639677" y="4077072"/>
            <a:ext cx="7729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dirty="0">
                <a:solidFill>
                  <a:srgbClr val="FFFFFF"/>
                </a:solidFill>
                <a:latin typeface="Arial" panose="020B0604020202020204" pitchFamily="34" charset="0"/>
              </a:rPr>
              <a:t>11 heures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79912" y="4292249"/>
            <a:ext cx="9204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33 minutes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3" y="4725144"/>
            <a:ext cx="4175055" cy="39037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674940" y="4679558"/>
            <a:ext cx="702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dirty="0">
                <a:solidFill>
                  <a:srgbClr val="FFFFFF"/>
                </a:solidFill>
                <a:latin typeface="Arial" panose="020B0604020202020204" pitchFamily="34" charset="0"/>
              </a:rPr>
              <a:t>28 jours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799031" y="4890162"/>
            <a:ext cx="7729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33 heures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73815" y="2132857"/>
            <a:ext cx="3349437" cy="4821908"/>
            <a:chOff x="590278" y="2171055"/>
            <a:chExt cx="3349437" cy="4821908"/>
          </a:xfrm>
        </p:grpSpPr>
        <p:sp>
          <p:nvSpPr>
            <p:cNvPr id="5" name="Rectangle 4"/>
            <p:cNvSpPr/>
            <p:nvPr/>
          </p:nvSpPr>
          <p:spPr>
            <a:xfrm>
              <a:off x="590278" y="2171055"/>
              <a:ext cx="244826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600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Tomodensitométrie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11560" y="2834790"/>
              <a:ext cx="234391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Jeu de réalité virtuelle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11560" y="3495602"/>
              <a:ext cx="251222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Espace de stockage </a:t>
              </a:r>
              <a:endParaRPr lang="fr-FR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endParaRPr>
            </a:p>
            <a:p>
              <a:r>
                <a:rPr lang="fr-FR" sz="1600" dirty="0" smtClean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d'un </a:t>
              </a:r>
              <a:r>
                <a:rPr lang="fr-FR" sz="1600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smartphone récent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11560" y="4079861"/>
              <a:ext cx="22621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Film haute résolution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12390" y="4574417"/>
              <a:ext cx="313098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Restauration d'un serveur </a:t>
              </a:r>
            </a:p>
            <a:p>
              <a:r>
                <a:rPr lang="fr-FR" sz="1600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d'entreprise de taille moyenne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11560" y="5392525"/>
              <a:ext cx="3328155" cy="16004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Séquençage du génome humain</a:t>
              </a:r>
              <a:r>
                <a:rPr lang="en-US" sz="2000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
</a:t>
              </a:r>
              <a:r>
                <a:rPr sz="1800" b="0" dirty="0">
                  <a:solidFill>
                    <a:srgbClr val="000000"/>
                  </a:solidFill>
                  <a:latin typeface="Verdana"/>
                </a:rPr>
                <a:t/>
              </a:r>
              <a:br>
                <a:rPr sz="1800" b="0" dirty="0">
                  <a:solidFill>
                    <a:srgbClr val="000000"/>
                  </a:solidFill>
                  <a:latin typeface="Verdana"/>
                </a:rPr>
              </a:br>
              <a:r>
                <a:rPr lang="en-US" sz="2000" dirty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</a:rPr>
                <a:t>
</a:t>
              </a:r>
              <a:r>
                <a:rPr sz="1800" b="0" dirty="0">
                  <a:solidFill>
                    <a:srgbClr val="000000"/>
                  </a:solidFill>
                  <a:latin typeface="Verdana"/>
                </a:rPr>
                <a:t/>
              </a:r>
              <a:br>
                <a:rPr sz="1800" b="0" dirty="0">
                  <a:solidFill>
                    <a:srgbClr val="000000"/>
                  </a:solidFill>
                  <a:latin typeface="Verdana"/>
                </a:rPr>
              </a:br>
              <a:endParaRPr sz="1800" b="0" dirty="0">
                <a:solidFill>
                  <a:srgbClr val="000000"/>
                </a:solidFill>
                <a:latin typeface="Verdana"/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2" y="5318167"/>
            <a:ext cx="4175055" cy="390376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674939" y="5268008"/>
            <a:ext cx="702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dirty="0">
                <a:solidFill>
                  <a:srgbClr val="FFFFFF"/>
                </a:solidFill>
                <a:latin typeface="Arial" panose="020B0604020202020204" pitchFamily="34" charset="0"/>
              </a:rPr>
              <a:t>33 jours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799030" y="5483185"/>
            <a:ext cx="7729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39 heures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766585" y="908720"/>
            <a:ext cx="56108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2. Une connectivité meilleure et plus rapide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64088" y="1484784"/>
            <a:ext cx="792088" cy="500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69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entagon 7"/>
          <p:cNvSpPr/>
          <p:nvPr/>
        </p:nvSpPr>
        <p:spPr>
          <a:xfrm rot="5400000">
            <a:off x="402736" y="3061760"/>
            <a:ext cx="2761952" cy="2200288"/>
          </a:xfrm>
          <a:custGeom>
            <a:avLst/>
            <a:gdLst>
              <a:gd name="connsiteX0" fmla="*/ 0 w 3168352"/>
              <a:gd name="connsiteY0" fmla="*/ 0 h 2560328"/>
              <a:gd name="connsiteX1" fmla="*/ 1888188 w 3168352"/>
              <a:gd name="connsiteY1" fmla="*/ 0 h 2560328"/>
              <a:gd name="connsiteX2" fmla="*/ 3168352 w 3168352"/>
              <a:gd name="connsiteY2" fmla="*/ 1280164 h 2560328"/>
              <a:gd name="connsiteX3" fmla="*/ 1888188 w 3168352"/>
              <a:gd name="connsiteY3" fmla="*/ 2560328 h 2560328"/>
              <a:gd name="connsiteX4" fmla="*/ 0 w 3168352"/>
              <a:gd name="connsiteY4" fmla="*/ 2560328 h 2560328"/>
              <a:gd name="connsiteX5" fmla="*/ 0 w 3168352"/>
              <a:gd name="connsiteY5" fmla="*/ 0 h 2560328"/>
              <a:gd name="connsiteX0" fmla="*/ 0 w 2761952"/>
              <a:gd name="connsiteY0" fmla="*/ 0 h 2560328"/>
              <a:gd name="connsiteX1" fmla="*/ 1888188 w 2761952"/>
              <a:gd name="connsiteY1" fmla="*/ 0 h 2560328"/>
              <a:gd name="connsiteX2" fmla="*/ 2761952 w 2761952"/>
              <a:gd name="connsiteY2" fmla="*/ 1292864 h 2560328"/>
              <a:gd name="connsiteX3" fmla="*/ 1888188 w 2761952"/>
              <a:gd name="connsiteY3" fmla="*/ 2560328 h 2560328"/>
              <a:gd name="connsiteX4" fmla="*/ 0 w 2761952"/>
              <a:gd name="connsiteY4" fmla="*/ 2560328 h 2560328"/>
              <a:gd name="connsiteX5" fmla="*/ 0 w 2761952"/>
              <a:gd name="connsiteY5" fmla="*/ 0 h 2560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61952" h="2560328">
                <a:moveTo>
                  <a:pt x="0" y="0"/>
                </a:moveTo>
                <a:lnTo>
                  <a:pt x="1888188" y="0"/>
                </a:lnTo>
                <a:lnTo>
                  <a:pt x="2761952" y="1292864"/>
                </a:lnTo>
                <a:lnTo>
                  <a:pt x="1888188" y="2560328"/>
                </a:lnTo>
                <a:lnTo>
                  <a:pt x="0" y="2560328"/>
                </a:lnTo>
                <a:lnTo>
                  <a:pt x="0" y="0"/>
                </a:lnTo>
                <a:close/>
              </a:path>
            </a:pathLst>
          </a:custGeom>
          <a:solidFill>
            <a:srgbClr val="3F85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65372" y="1089473"/>
            <a:ext cx="8229600" cy="611336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GB" sz="2600" kern="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La Commission européenne</a:t>
            </a:r>
            <a:endParaRPr lang="fr-FR" sz="2600" kern="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683568" y="3264632"/>
            <a:ext cx="2200288" cy="144016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</a:rPr>
              <a:t>est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</a:rPr>
              <a:t>l’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exécutif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politique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315660" y="2312876"/>
            <a:ext cx="936104" cy="936104"/>
          </a:xfrm>
          <a:prstGeom prst="ellipse">
            <a:avLst/>
          </a:prstGeom>
          <a:solidFill>
            <a:schemeClr val="bg1"/>
          </a:solidFill>
          <a:ln w="57150">
            <a:solidFill>
              <a:srgbClr val="3F85C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4000" dirty="0" smtClean="0">
                <a:solidFill>
                  <a:srgbClr val="F7A428"/>
                </a:solidFill>
                <a:latin typeface="Arial" panose="020B0604020202020204" pitchFamily="34" charset="0"/>
              </a:rPr>
              <a:t>1</a:t>
            </a:r>
            <a:endParaRPr lang="fr-FR" sz="4000" dirty="0">
              <a:solidFill>
                <a:srgbClr val="F7A42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entagon 7"/>
          <p:cNvSpPr/>
          <p:nvPr/>
        </p:nvSpPr>
        <p:spPr>
          <a:xfrm rot="5400000">
            <a:off x="3191024" y="3061760"/>
            <a:ext cx="2761952" cy="2200288"/>
          </a:xfrm>
          <a:custGeom>
            <a:avLst/>
            <a:gdLst>
              <a:gd name="connsiteX0" fmla="*/ 0 w 3168352"/>
              <a:gd name="connsiteY0" fmla="*/ 0 h 2560328"/>
              <a:gd name="connsiteX1" fmla="*/ 1888188 w 3168352"/>
              <a:gd name="connsiteY1" fmla="*/ 0 h 2560328"/>
              <a:gd name="connsiteX2" fmla="*/ 3168352 w 3168352"/>
              <a:gd name="connsiteY2" fmla="*/ 1280164 h 2560328"/>
              <a:gd name="connsiteX3" fmla="*/ 1888188 w 3168352"/>
              <a:gd name="connsiteY3" fmla="*/ 2560328 h 2560328"/>
              <a:gd name="connsiteX4" fmla="*/ 0 w 3168352"/>
              <a:gd name="connsiteY4" fmla="*/ 2560328 h 2560328"/>
              <a:gd name="connsiteX5" fmla="*/ 0 w 3168352"/>
              <a:gd name="connsiteY5" fmla="*/ 0 h 2560328"/>
              <a:gd name="connsiteX0" fmla="*/ 0 w 2761952"/>
              <a:gd name="connsiteY0" fmla="*/ 0 h 2560328"/>
              <a:gd name="connsiteX1" fmla="*/ 1888188 w 2761952"/>
              <a:gd name="connsiteY1" fmla="*/ 0 h 2560328"/>
              <a:gd name="connsiteX2" fmla="*/ 2761952 w 2761952"/>
              <a:gd name="connsiteY2" fmla="*/ 1292864 h 2560328"/>
              <a:gd name="connsiteX3" fmla="*/ 1888188 w 2761952"/>
              <a:gd name="connsiteY3" fmla="*/ 2560328 h 2560328"/>
              <a:gd name="connsiteX4" fmla="*/ 0 w 2761952"/>
              <a:gd name="connsiteY4" fmla="*/ 2560328 h 2560328"/>
              <a:gd name="connsiteX5" fmla="*/ 0 w 2761952"/>
              <a:gd name="connsiteY5" fmla="*/ 0 h 2560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61952" h="2560328">
                <a:moveTo>
                  <a:pt x="0" y="0"/>
                </a:moveTo>
                <a:lnTo>
                  <a:pt x="1888188" y="0"/>
                </a:lnTo>
                <a:lnTo>
                  <a:pt x="2761952" y="1292864"/>
                </a:lnTo>
                <a:lnTo>
                  <a:pt x="1888188" y="2560328"/>
                </a:lnTo>
                <a:lnTo>
                  <a:pt x="0" y="2560328"/>
                </a:lnTo>
                <a:lnTo>
                  <a:pt x="0" y="0"/>
                </a:lnTo>
                <a:close/>
              </a:path>
            </a:pathLst>
          </a:custGeom>
          <a:solidFill>
            <a:srgbClr val="3F85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3471856" y="3264632"/>
            <a:ext cx="2200288" cy="144016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ctr"/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</a:rPr>
              <a:t>fonctionne de manière collégiale</a:t>
            </a:r>
          </a:p>
        </p:txBody>
      </p:sp>
      <p:sp>
        <p:nvSpPr>
          <p:cNvPr id="11" name="Oval 10"/>
          <p:cNvSpPr/>
          <p:nvPr/>
        </p:nvSpPr>
        <p:spPr>
          <a:xfrm>
            <a:off x="4103948" y="2312876"/>
            <a:ext cx="936104" cy="936104"/>
          </a:xfrm>
          <a:prstGeom prst="ellipse">
            <a:avLst/>
          </a:prstGeom>
          <a:solidFill>
            <a:schemeClr val="bg1"/>
          </a:solidFill>
          <a:ln w="57150">
            <a:solidFill>
              <a:srgbClr val="3F85C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4000" dirty="0" smtClean="0">
                <a:solidFill>
                  <a:srgbClr val="F7A428"/>
                </a:solidFill>
                <a:latin typeface="Arial" panose="020B0604020202020204" pitchFamily="34" charset="0"/>
              </a:rPr>
              <a:t>2</a:t>
            </a:r>
            <a:endParaRPr lang="fr-FR" sz="4000" dirty="0">
              <a:solidFill>
                <a:srgbClr val="F7A42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Pentagon 7"/>
          <p:cNvSpPr/>
          <p:nvPr/>
        </p:nvSpPr>
        <p:spPr>
          <a:xfrm rot="5400000">
            <a:off x="6019360" y="3061760"/>
            <a:ext cx="2761952" cy="2200288"/>
          </a:xfrm>
          <a:custGeom>
            <a:avLst/>
            <a:gdLst>
              <a:gd name="connsiteX0" fmla="*/ 0 w 3168352"/>
              <a:gd name="connsiteY0" fmla="*/ 0 h 2560328"/>
              <a:gd name="connsiteX1" fmla="*/ 1888188 w 3168352"/>
              <a:gd name="connsiteY1" fmla="*/ 0 h 2560328"/>
              <a:gd name="connsiteX2" fmla="*/ 3168352 w 3168352"/>
              <a:gd name="connsiteY2" fmla="*/ 1280164 h 2560328"/>
              <a:gd name="connsiteX3" fmla="*/ 1888188 w 3168352"/>
              <a:gd name="connsiteY3" fmla="*/ 2560328 h 2560328"/>
              <a:gd name="connsiteX4" fmla="*/ 0 w 3168352"/>
              <a:gd name="connsiteY4" fmla="*/ 2560328 h 2560328"/>
              <a:gd name="connsiteX5" fmla="*/ 0 w 3168352"/>
              <a:gd name="connsiteY5" fmla="*/ 0 h 2560328"/>
              <a:gd name="connsiteX0" fmla="*/ 0 w 2761952"/>
              <a:gd name="connsiteY0" fmla="*/ 0 h 2560328"/>
              <a:gd name="connsiteX1" fmla="*/ 1888188 w 2761952"/>
              <a:gd name="connsiteY1" fmla="*/ 0 h 2560328"/>
              <a:gd name="connsiteX2" fmla="*/ 2761952 w 2761952"/>
              <a:gd name="connsiteY2" fmla="*/ 1292864 h 2560328"/>
              <a:gd name="connsiteX3" fmla="*/ 1888188 w 2761952"/>
              <a:gd name="connsiteY3" fmla="*/ 2560328 h 2560328"/>
              <a:gd name="connsiteX4" fmla="*/ 0 w 2761952"/>
              <a:gd name="connsiteY4" fmla="*/ 2560328 h 2560328"/>
              <a:gd name="connsiteX5" fmla="*/ 0 w 2761952"/>
              <a:gd name="connsiteY5" fmla="*/ 0 h 2560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61952" h="2560328">
                <a:moveTo>
                  <a:pt x="0" y="0"/>
                </a:moveTo>
                <a:lnTo>
                  <a:pt x="1888188" y="0"/>
                </a:lnTo>
                <a:lnTo>
                  <a:pt x="2761952" y="1292864"/>
                </a:lnTo>
                <a:lnTo>
                  <a:pt x="1888188" y="2560328"/>
                </a:lnTo>
                <a:lnTo>
                  <a:pt x="0" y="2560328"/>
                </a:lnTo>
                <a:lnTo>
                  <a:pt x="0" y="0"/>
                </a:lnTo>
                <a:close/>
              </a:path>
            </a:pathLst>
          </a:custGeom>
          <a:solidFill>
            <a:srgbClr val="3F85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/>
          </a:p>
        </p:txBody>
      </p:sp>
      <p:sp>
        <p:nvSpPr>
          <p:cNvPr id="13" name="Rectangle 12"/>
          <p:cNvSpPr/>
          <p:nvPr/>
        </p:nvSpPr>
        <p:spPr bwMode="auto">
          <a:xfrm>
            <a:off x="6300192" y="3356992"/>
            <a:ext cx="2200288" cy="144016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ctr"/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</a:rPr>
              <a:t>promeut </a:t>
            </a:r>
            <a:r>
              <a:rPr dirty="0"/>
              <a:t/>
            </a:r>
            <a:br>
              <a:rPr dirty="0"/>
            </a:b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</a:rPr>
              <a:t>l’intérêt général de l’Union</a:t>
            </a:r>
          </a:p>
        </p:txBody>
      </p:sp>
      <p:sp>
        <p:nvSpPr>
          <p:cNvPr id="14" name="Oval 13"/>
          <p:cNvSpPr/>
          <p:nvPr/>
        </p:nvSpPr>
        <p:spPr>
          <a:xfrm>
            <a:off x="6932284" y="2312876"/>
            <a:ext cx="936104" cy="936104"/>
          </a:xfrm>
          <a:prstGeom prst="ellipse">
            <a:avLst/>
          </a:prstGeom>
          <a:solidFill>
            <a:schemeClr val="bg1"/>
          </a:solidFill>
          <a:ln w="57150">
            <a:solidFill>
              <a:srgbClr val="3F85C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4000" dirty="0" smtClean="0">
                <a:solidFill>
                  <a:srgbClr val="F7A428"/>
                </a:solidFill>
                <a:latin typeface="Arial" panose="020B0604020202020204" pitchFamily="34" charset="0"/>
              </a:rPr>
              <a:t>3</a:t>
            </a:r>
            <a:endParaRPr lang="fr-FR" sz="4000" dirty="0">
              <a:solidFill>
                <a:srgbClr val="F7A42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316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3292712"/>
              </p:ext>
            </p:extLst>
          </p:nvPr>
        </p:nvGraphicFramePr>
        <p:xfrm>
          <a:off x="257544" y="1690464"/>
          <a:ext cx="8424936" cy="387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0320"/>
                <a:gridCol w="2664296"/>
                <a:gridCol w="2670320"/>
              </a:tblGrid>
              <a:tr h="532964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ÉCONOMIE FONDÉE SUR LES DONNÉES</a:t>
                      </a:r>
                      <a:endParaRPr lang="fr-FR" sz="1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8140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TVA</a:t>
                      </a:r>
                      <a:endParaRPr lang="fr-FR" sz="1600" dirty="0"/>
                    </a:p>
                  </a:txBody>
                  <a:tcPr anchor="ctr">
                    <a:solidFill>
                      <a:srgbClr val="8140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PROTECTION DE LA VIE PRIVÉE EN LIGNE</a:t>
                      </a:r>
                      <a:endParaRPr lang="fr-FR" sz="16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81408B"/>
                    </a:solidFill>
                  </a:tcPr>
                </a:tc>
              </a:tr>
              <a:tr h="3077780">
                <a:tc>
                  <a:txBody>
                    <a:bodyPr/>
                    <a:lstStyle/>
                    <a:p>
                      <a:pPr lvl="0"/>
                      <a:endParaRPr lang="fr-FR" sz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/>
                      <a:endParaRPr lang="fr-FR" sz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/>
                      <a:endParaRPr lang="fr-FR" sz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/>
                      <a:endParaRPr lang="fr-FR" sz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/>
                      <a:endParaRPr lang="fr-FR" sz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lvl="0" indent="-17145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20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</a:rPr>
                        <a:t>Informatique en nuage </a:t>
                      </a:r>
                    </a:p>
                    <a:p>
                      <a:pPr marL="171450" lvl="0" indent="-1714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20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</a:rPr>
                        <a:t>Internet des objets</a:t>
                      </a:r>
                      <a:endParaRPr lang="fr-FR" sz="20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fr-FR" sz="1200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lvl="0"/>
                      <a:endParaRPr lang="fr-FR" sz="1200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lvl="0"/>
                      <a:endParaRPr lang="fr-FR" sz="1200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lvl="0"/>
                      <a:endParaRPr lang="fr-FR" sz="1200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lvl="0"/>
                      <a:endParaRPr lang="fr-FR" sz="1200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2563" lvl="0" indent="-182563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20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</a:rPr>
                        <a:t>Système électronique d'enregistrement et de paiement unique</a:t>
                      </a:r>
                    </a:p>
                    <a:p>
                      <a:pPr marL="171450" lvl="0" indent="-17145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20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</a:rPr>
                        <a:t>Seuil commun de TVA</a:t>
                      </a:r>
                      <a:endParaRPr lang="fr-FR" sz="20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20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</a:rPr>
                        <a:t>Directive Vie privée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20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</a:rPr>
                        <a:t>Protection des données personnelles</a:t>
                      </a:r>
                    </a:p>
                    <a:p>
                      <a:endParaRPr lang="fr-FR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728749" y="855736"/>
            <a:ext cx="16385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Prochaines étapes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7883">
            <a:off x="3997708" y="2167093"/>
            <a:ext cx="1100672" cy="85220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524" y="2287663"/>
            <a:ext cx="654844" cy="74859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68" y="2359671"/>
            <a:ext cx="1069284" cy="59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602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8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520" y="6381328"/>
            <a:ext cx="2736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81408B"/>
                </a:solidFill>
                <a:latin typeface="Arial" panose="020B0604020202020204" pitchFamily="34" charset="0"/>
              </a:rPr>
              <a:t>#DigitalSingleMarket</a:t>
            </a:r>
            <a:endParaRPr lang="fr-FR" sz="1600" dirty="0">
              <a:solidFill>
                <a:srgbClr val="81408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610" y="978542"/>
            <a:ext cx="3882615" cy="25914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Isosceles Triangle 7">
            <a:hlinkClick r:id="rId4" action="ppaction://hlinksldjump"/>
          </p:cNvPr>
          <p:cNvSpPr/>
          <p:nvPr/>
        </p:nvSpPr>
        <p:spPr bwMode="auto">
          <a:xfrm>
            <a:off x="5209082" y="2295713"/>
            <a:ext cx="1296144" cy="1285191"/>
          </a:xfrm>
          <a:prstGeom prst="triangle">
            <a:avLst>
              <a:gd name="adj" fmla="val 100000"/>
            </a:avLst>
          </a:prstGeom>
          <a:solidFill>
            <a:srgbClr val="0FB6F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fr-FR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9" name="Curved Right Arrow 8">
            <a:hlinkClick r:id="rId4" action="ppaction://hlinksldjump"/>
          </p:cNvPr>
          <p:cNvSpPr/>
          <p:nvPr/>
        </p:nvSpPr>
        <p:spPr bwMode="auto">
          <a:xfrm rot="10800000">
            <a:off x="5730940" y="2739607"/>
            <a:ext cx="775714" cy="830344"/>
          </a:xfrm>
          <a:prstGeom prst="curvedRightArrow">
            <a:avLst>
              <a:gd name="adj1" fmla="val 33101"/>
              <a:gd name="adj2" fmla="val 53521"/>
              <a:gd name="adj3" fmla="val 31589"/>
            </a:avLst>
          </a:prstGeom>
          <a:solidFill>
            <a:schemeClr val="accent6"/>
          </a:solidFill>
          <a:ln>
            <a:solidFill>
              <a:schemeClr val="tx2"/>
            </a:solidFill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fr-FR" sz="1200" b="0">
              <a:solidFill>
                <a:srgbClr val="0F5494"/>
              </a:solidFill>
              <a:latin typeface="Verdana"/>
            </a:endParaRPr>
          </a:p>
        </p:txBody>
      </p:sp>
      <p:pic>
        <p:nvPicPr>
          <p:cNvPr id="10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9"/>
          <a:stretch/>
        </p:blipFill>
        <p:spPr bwMode="auto">
          <a:xfrm>
            <a:off x="2622610" y="4941168"/>
            <a:ext cx="3882615" cy="19168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10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74"/>
          <a:stretch/>
        </p:blipFill>
        <p:spPr>
          <a:xfrm>
            <a:off x="4527798" y="4938446"/>
            <a:ext cx="1977426" cy="1922275"/>
          </a:xfrm>
          <a:prstGeom prst="rect">
            <a:avLst/>
          </a:prstGeom>
        </p:spPr>
      </p:pic>
      <p:sp>
        <p:nvSpPr>
          <p:cNvPr id="12" name="Isosceles Triangle 11">
            <a:hlinkClick r:id="rId8" action="ppaction://hlinksldjump"/>
          </p:cNvPr>
          <p:cNvSpPr/>
          <p:nvPr/>
        </p:nvSpPr>
        <p:spPr bwMode="auto">
          <a:xfrm>
            <a:off x="5142482" y="5534913"/>
            <a:ext cx="1362742" cy="1317171"/>
          </a:xfrm>
          <a:prstGeom prst="triangle">
            <a:avLst>
              <a:gd name="adj" fmla="val 100000"/>
            </a:avLst>
          </a:prstGeom>
          <a:solidFill>
            <a:srgbClr val="DCC8F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fr-FR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3" name="Curved Right Arrow 12">
            <a:hlinkClick r:id="rId8" action="ppaction://hlinksldjump"/>
          </p:cNvPr>
          <p:cNvSpPr/>
          <p:nvPr/>
        </p:nvSpPr>
        <p:spPr bwMode="auto">
          <a:xfrm>
            <a:off x="5730940" y="6033099"/>
            <a:ext cx="775714" cy="830344"/>
          </a:xfrm>
          <a:prstGeom prst="curvedRightArrow">
            <a:avLst>
              <a:gd name="adj1" fmla="val 33101"/>
              <a:gd name="adj2" fmla="val 53521"/>
              <a:gd name="adj3" fmla="val 31589"/>
            </a:avLst>
          </a:prstGeom>
          <a:solidFill>
            <a:schemeClr val="accent6"/>
          </a:solidFill>
          <a:ln>
            <a:solidFill>
              <a:schemeClr val="tx2"/>
            </a:solidFill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fr-FR" sz="1200" b="0">
              <a:solidFill>
                <a:srgbClr val="0F5494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83349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0"/>
          <a:stretch/>
        </p:blipFill>
        <p:spPr>
          <a:xfrm>
            <a:off x="0" y="980728"/>
            <a:ext cx="9144000" cy="58772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68144" y="6381328"/>
            <a:ext cx="30243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>
                <a:solidFill>
                  <a:srgbClr val="8DC640"/>
                </a:solidFill>
                <a:latin typeface="Arial" panose="020B0604020202020204" pitchFamily="34" charset="0"/>
              </a:rPr>
              <a:t>#EnergyUnion</a:t>
            </a:r>
            <a:endParaRPr lang="fr-FR" sz="1600" dirty="0">
              <a:solidFill>
                <a:srgbClr val="8DC6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40000" y="4870800"/>
            <a:ext cx="37804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03A9DD"/>
                </a:solidFill>
                <a:latin typeface="Arial" panose="020B0604020202020204" pitchFamily="34" charset="0"/>
              </a:rPr>
              <a:t>L’UNION DE L’ÉNERGIE</a:t>
            </a:r>
            <a:r>
              <a:rPr sz="1800" b="0">
                <a:solidFill>
                  <a:srgbClr val="000000"/>
                </a:solidFill>
                <a:latin typeface="Verdana"/>
              </a:rPr>
              <a:t/>
            </a:r>
            <a:br>
              <a:rPr sz="1800" b="0">
                <a:solidFill>
                  <a:srgbClr val="000000"/>
                </a:solidFill>
                <a:latin typeface="Verdana"/>
              </a:rPr>
            </a:br>
            <a:r>
              <a:rPr lang="fr-FR" sz="2800" dirty="0">
                <a:solidFill>
                  <a:srgbClr val="03A9DD"/>
                </a:solidFill>
                <a:latin typeface="Arial" panose="020B0604020202020204" pitchFamily="34" charset="0"/>
              </a:rPr>
              <a:t>ET L’ACTION POUR LE CLIMAT</a:t>
            </a:r>
          </a:p>
        </p:txBody>
      </p:sp>
      <p:pic>
        <p:nvPicPr>
          <p:cNvPr id="1026" name="Picture 2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980728"/>
            <a:ext cx="3888432" cy="25934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815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 bwMode="auto">
          <a:xfrm>
            <a:off x="251520" y="1628800"/>
            <a:ext cx="4140000" cy="1260000"/>
          </a:xfrm>
          <a:prstGeom prst="rect">
            <a:avLst/>
          </a:prstGeom>
          <a:gradFill flip="none" rotWithShape="1">
            <a:gsLst>
              <a:gs pos="0">
                <a:schemeClr val="accent3">
                  <a:alpha val="60000"/>
                </a:schemeClr>
              </a:gs>
              <a:gs pos="49000">
                <a:schemeClr val="accent1">
                  <a:tint val="44500"/>
                  <a:satMod val="160000"/>
                  <a:alpha val="5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51520" y="3068800"/>
            <a:ext cx="4140000" cy="1260000"/>
          </a:xfrm>
          <a:prstGeom prst="rect">
            <a:avLst/>
          </a:prstGeom>
          <a:gradFill flip="none" rotWithShape="1">
            <a:gsLst>
              <a:gs pos="0">
                <a:schemeClr val="accent3">
                  <a:alpha val="60000"/>
                </a:schemeClr>
              </a:gs>
              <a:gs pos="49000">
                <a:schemeClr val="accent1">
                  <a:tint val="44500"/>
                  <a:satMod val="160000"/>
                  <a:alpha val="5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752480" y="1638724"/>
            <a:ext cx="4140000" cy="4140000"/>
          </a:xfrm>
          <a:prstGeom prst="rect">
            <a:avLst/>
          </a:prstGeom>
          <a:solidFill>
            <a:schemeClr val="accent3">
              <a:alpha val="1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24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3528" y="971436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0" dirty="0">
                <a:solidFill>
                  <a:srgbClr val="808080"/>
                </a:solidFill>
                <a:latin typeface="Arial" panose="020B0604020202020204" pitchFamily="34" charset="0"/>
              </a:rPr>
              <a:t>Pourquoi avons-nous besoin d’une union de l’énergie?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91258" y="2793648"/>
            <a:ext cx="17716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rgbClr val="03A9DD"/>
                </a:solidFill>
                <a:latin typeface="Arial" panose="020B0604020202020204" pitchFamily="34" charset="0"/>
              </a:rPr>
              <a:t>2. Marché de </a:t>
            </a:r>
            <a:endParaRPr lang="fr-FR" sz="1600" dirty="0" smtClean="0">
              <a:solidFill>
                <a:srgbClr val="03A9DD"/>
              </a:solidFill>
              <a:latin typeface="Arial" panose="020B0604020202020204" pitchFamily="34" charset="0"/>
            </a:endParaRPr>
          </a:p>
          <a:p>
            <a:r>
              <a:rPr lang="fr-FR" sz="1600" dirty="0" smtClean="0">
                <a:solidFill>
                  <a:srgbClr val="03A9DD"/>
                </a:solidFill>
                <a:latin typeface="Arial" panose="020B0604020202020204" pitchFamily="34" charset="0"/>
              </a:rPr>
              <a:t>l’énergie intégré</a:t>
            </a:r>
            <a:endParaRPr lang="fr-FR" sz="1600" dirty="0">
              <a:solidFill>
                <a:srgbClr val="03A9DD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36602" y="2776412"/>
            <a:ext cx="20345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600" dirty="0">
                <a:solidFill>
                  <a:srgbClr val="03A9DD"/>
                </a:solidFill>
                <a:latin typeface="Arial" panose="020B0604020202020204" pitchFamily="34" charset="0"/>
              </a:rPr>
              <a:t>5. Sécurité énergétique,</a:t>
            </a:r>
          </a:p>
          <a:p>
            <a:pPr algn="r"/>
            <a:r>
              <a:rPr lang="fr-FR" sz="1600" dirty="0">
                <a:solidFill>
                  <a:srgbClr val="03A9DD"/>
                </a:solidFill>
                <a:latin typeface="Arial" panose="020B0604020202020204" pitchFamily="34" charset="0"/>
              </a:rPr>
              <a:t>solidarité et confiance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47248" y="5218074"/>
            <a:ext cx="18373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600" dirty="0">
                <a:solidFill>
                  <a:srgbClr val="03A9DD"/>
                </a:solidFill>
                <a:latin typeface="Arial" panose="020B0604020202020204" pitchFamily="34" charset="0"/>
              </a:rPr>
              <a:t>4. Décarbonisation</a:t>
            </a:r>
          </a:p>
          <a:p>
            <a:pPr algn="r"/>
            <a:r>
              <a:rPr lang="fr-FR" sz="1600" dirty="0">
                <a:solidFill>
                  <a:srgbClr val="03A9DD"/>
                </a:solidFill>
                <a:latin typeface="Arial" panose="020B0604020202020204" pitchFamily="34" charset="0"/>
              </a:rPr>
              <a:t>de l’économie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45237" y="2071187"/>
            <a:ext cx="11544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dirty="0">
                <a:solidFill>
                  <a:srgbClr val="03A9DD"/>
                </a:solidFill>
                <a:latin typeface="Arial" panose="020B0604020202020204" pitchFamily="34" charset="0"/>
              </a:rPr>
              <a:t>1. Efficacité</a:t>
            </a:r>
          </a:p>
          <a:p>
            <a:pPr algn="ctr"/>
            <a:r>
              <a:rPr lang="fr-FR" sz="1600" dirty="0">
                <a:solidFill>
                  <a:srgbClr val="03A9DD"/>
                </a:solidFill>
                <a:latin typeface="Arial" panose="020B0604020202020204" pitchFamily="34" charset="0"/>
              </a:rPr>
              <a:t>énergétique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66339" y="5244523"/>
            <a:ext cx="18261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rgbClr val="03A9DD"/>
                </a:solidFill>
                <a:latin typeface="Arial" panose="020B0604020202020204" pitchFamily="34" charset="0"/>
              </a:rPr>
              <a:t>3. Recherche, </a:t>
            </a:r>
          </a:p>
          <a:p>
            <a:r>
              <a:rPr lang="fr-FR" sz="1600" dirty="0">
                <a:solidFill>
                  <a:srgbClr val="03A9DD"/>
                </a:solidFill>
                <a:latin typeface="Arial" panose="020B0604020202020204" pitchFamily="34" charset="0"/>
              </a:rPr>
              <a:t>innovation et </a:t>
            </a:r>
          </a:p>
          <a:p>
            <a:r>
              <a:rPr lang="fr-FR" sz="1600" dirty="0">
                <a:solidFill>
                  <a:srgbClr val="03A9DD"/>
                </a:solidFill>
                <a:latin typeface="Arial" panose="020B0604020202020204" pitchFamily="34" charset="0"/>
              </a:rPr>
              <a:t>compétitivité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99993" y="1701855"/>
            <a:ext cx="39858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808080"/>
                </a:solidFill>
                <a:latin typeface="Arial" panose="020B0604020202020204" pitchFamily="34" charset="0"/>
              </a:rPr>
              <a:t>STRATÉGIE POUR UNE UNION DE L’ÉNERGIE 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251520" y="4508800"/>
            <a:ext cx="4140000" cy="1260000"/>
          </a:xfrm>
          <a:prstGeom prst="rect">
            <a:avLst/>
          </a:prstGeom>
          <a:gradFill flip="none" rotWithShape="1">
            <a:gsLst>
              <a:gs pos="0">
                <a:schemeClr val="accent3">
                  <a:alpha val="60000"/>
                </a:schemeClr>
              </a:gs>
              <a:gs pos="49000">
                <a:schemeClr val="accent1">
                  <a:tint val="44500"/>
                  <a:satMod val="160000"/>
                  <a:alpha val="5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8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59632" y="2120300"/>
            <a:ext cx="298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solidFill>
                  <a:srgbClr val="808080"/>
                </a:solidFill>
                <a:latin typeface="Arial" panose="020B0604020202020204" pitchFamily="34" charset="0"/>
              </a:rPr>
              <a:t>Économie modernisée</a:t>
            </a:r>
            <a:endParaRPr lang="fr-FR" sz="1800" b="0" dirty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80848" y="3467967"/>
            <a:ext cx="3500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solidFill>
                  <a:srgbClr val="808080"/>
                </a:solidFill>
                <a:latin typeface="Arial" panose="020B0604020202020204" pitchFamily="34" charset="0"/>
              </a:rPr>
              <a:t>Énergies renouvelables et efficacité</a:t>
            </a:r>
            <a:endParaRPr lang="fr-FR" sz="1800" b="0" dirty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59632" y="4975721"/>
            <a:ext cx="298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solidFill>
                  <a:srgbClr val="808080"/>
                </a:solidFill>
                <a:latin typeface="Arial" panose="020B0604020202020204" pitchFamily="34" charset="0"/>
              </a:rPr>
              <a:t>Transition juste pour la société</a:t>
            </a:r>
            <a:endParaRPr lang="fr-FR" sz="1800" b="0" dirty="0">
              <a:solidFill>
                <a:srgbClr val="0F5494"/>
              </a:solidFill>
              <a:latin typeface="Verdana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259737"/>
            <a:ext cx="637033" cy="79248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72" y="1880800"/>
            <a:ext cx="756000" cy="7560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717980"/>
            <a:ext cx="701041" cy="79248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553636"/>
            <a:ext cx="2912254" cy="281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01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138637" y="2736876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0" dirty="0">
                <a:solidFill>
                  <a:srgbClr val="808080"/>
                </a:solidFill>
                <a:latin typeface="Arial" panose="020B0604020202020204" pitchFamily="34" charset="0"/>
              </a:rPr>
              <a:t>Attirer de nouveaux</a:t>
            </a:r>
          </a:p>
          <a:p>
            <a:r>
              <a:rPr lang="fr-FR" sz="1400" b="0" dirty="0">
                <a:solidFill>
                  <a:srgbClr val="808080"/>
                </a:solidFill>
                <a:latin typeface="Arial" panose="020B0604020202020204" pitchFamily="34" charset="0"/>
              </a:rPr>
              <a:t>investissements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15345" y="4173615"/>
            <a:ext cx="23855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808080"/>
                </a:solidFill>
                <a:latin typeface="Arial" panose="020B0604020202020204" pitchFamily="34" charset="0"/>
              </a:rPr>
              <a:t>Union des </a:t>
            </a:r>
            <a:endParaRPr lang="fr-FR" sz="1600" dirty="0" smtClean="0">
              <a:solidFill>
                <a:srgbClr val="808080"/>
              </a:solidFill>
              <a:latin typeface="Arial" panose="020B0604020202020204" pitchFamily="34" charset="0"/>
            </a:endParaRPr>
          </a:p>
          <a:p>
            <a:r>
              <a:rPr lang="fr-FR" sz="1600" dirty="0" smtClean="0">
                <a:solidFill>
                  <a:srgbClr val="808080"/>
                </a:solidFill>
                <a:latin typeface="Arial" panose="020B0604020202020204" pitchFamily="34" charset="0"/>
              </a:rPr>
              <a:t>marchés de </a:t>
            </a:r>
          </a:p>
          <a:p>
            <a:r>
              <a:rPr lang="fr-FR" sz="1600" dirty="0" smtClean="0">
                <a:solidFill>
                  <a:srgbClr val="808080"/>
                </a:solidFill>
                <a:latin typeface="Arial" panose="020B0604020202020204" pitchFamily="34" charset="0"/>
              </a:rPr>
              <a:t>capitaux</a:t>
            </a:r>
            <a:endParaRPr lang="fr-FR" sz="1600" dirty="0">
              <a:solidFill>
                <a:srgbClr val="808080"/>
              </a:solidFill>
              <a:latin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15345" y="5037711"/>
            <a:ext cx="21920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0" dirty="0">
                <a:solidFill>
                  <a:srgbClr val="808080"/>
                </a:solidFill>
                <a:latin typeface="Arial" panose="020B0604020202020204" pitchFamily="34" charset="0"/>
              </a:rPr>
              <a:t>Instaurer</a:t>
            </a:r>
          </a:p>
          <a:p>
            <a:r>
              <a:rPr lang="fr-FR" sz="1600" b="0" dirty="0">
                <a:solidFill>
                  <a:srgbClr val="808080"/>
                </a:solidFill>
                <a:latin typeface="Arial" panose="020B0604020202020204" pitchFamily="34" charset="0"/>
              </a:rPr>
              <a:t>un financement durable </a:t>
            </a:r>
          </a:p>
          <a:p>
            <a:r>
              <a:rPr lang="fr-FR" sz="1600" b="0" dirty="0">
                <a:solidFill>
                  <a:srgbClr val="808080"/>
                </a:solidFill>
                <a:latin typeface="Arial" panose="020B0604020202020204" pitchFamily="34" charset="0"/>
              </a:rPr>
              <a:t>pour une économie propre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613563" y="5362763"/>
            <a:ext cx="12218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rgbClr val="808080"/>
                </a:solidFill>
                <a:latin typeface="Arial" panose="020B0604020202020204" pitchFamily="34" charset="0"/>
              </a:rPr>
              <a:t>Innovation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514440" y="5684042"/>
            <a:ext cx="231185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0" dirty="0">
                <a:solidFill>
                  <a:srgbClr val="808080"/>
                </a:solidFill>
                <a:latin typeface="Arial" panose="020B0604020202020204" pitchFamily="34" charset="0"/>
              </a:rPr>
              <a:t>Porter les nouvelles </a:t>
            </a:r>
            <a:endParaRPr lang="fr-FR" sz="1400" b="0" dirty="0" smtClean="0">
              <a:solidFill>
                <a:srgbClr val="808080"/>
              </a:solidFill>
              <a:latin typeface="Arial" panose="020B0604020202020204" pitchFamily="34" charset="0"/>
            </a:endParaRPr>
          </a:p>
          <a:p>
            <a:r>
              <a:rPr lang="fr-FR" sz="1400" b="0" dirty="0" smtClean="0">
                <a:solidFill>
                  <a:srgbClr val="808080"/>
                </a:solidFill>
                <a:latin typeface="Arial" panose="020B0604020202020204" pitchFamily="34" charset="0"/>
              </a:rPr>
              <a:t>technologies </a:t>
            </a:r>
            <a:endParaRPr lang="fr-FR" sz="1400" b="0" dirty="0">
              <a:solidFill>
                <a:srgbClr val="808080"/>
              </a:solidFill>
              <a:latin typeface="Arial" panose="020B0604020202020204" pitchFamily="34" charset="0"/>
            </a:endParaRPr>
          </a:p>
          <a:p>
            <a:r>
              <a:rPr lang="fr-FR" sz="1400" b="0" dirty="0">
                <a:solidFill>
                  <a:srgbClr val="808080"/>
                </a:solidFill>
                <a:latin typeface="Arial" panose="020B0604020202020204" pitchFamily="34" charset="0"/>
              </a:rPr>
              <a:t>de la recherche au marché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3528" y="971436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0" dirty="0">
                <a:solidFill>
                  <a:srgbClr val="808080"/>
                </a:solidFill>
                <a:latin typeface="Arial" panose="020B0604020202020204" pitchFamily="34" charset="0"/>
              </a:rPr>
              <a:t>Synergies avec d’autres priorités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648" y="2414005"/>
            <a:ext cx="5855220" cy="2616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19054" y="1505689"/>
            <a:ext cx="24513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rgbClr val="8DC640"/>
                </a:solidFill>
                <a:latin typeface="Arial" panose="020B0604020202020204" pitchFamily="34" charset="0"/>
              </a:rPr>
              <a:t>Union de l’énergie et </a:t>
            </a:r>
          </a:p>
          <a:p>
            <a:r>
              <a:rPr lang="fr-FR" sz="2000" dirty="0">
                <a:solidFill>
                  <a:srgbClr val="8DC640"/>
                </a:solidFill>
                <a:latin typeface="Arial" panose="020B0604020202020204" pitchFamily="34" charset="0"/>
              </a:rPr>
              <a:t>action pour le climat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765" y="2366512"/>
            <a:ext cx="23407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rgbClr val="808080"/>
                </a:solidFill>
                <a:latin typeface="Arial" panose="020B0604020202020204" pitchFamily="34" charset="0"/>
              </a:rPr>
              <a:t>Plan d’investissement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23805" y="4835335"/>
            <a:ext cx="21355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rgbClr val="808080"/>
                </a:solidFill>
                <a:latin typeface="Arial" panose="020B0604020202020204" pitchFamily="34" charset="0"/>
              </a:rPr>
              <a:t>Économie circulaire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09047" y="2266515"/>
            <a:ext cx="18373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rgbClr val="808080"/>
                </a:solidFill>
                <a:latin typeface="Arial" panose="020B0604020202020204" pitchFamily="34" charset="0"/>
              </a:rPr>
              <a:t>Stratégie pour </a:t>
            </a:r>
            <a:endParaRPr lang="fr-FR" sz="1600" dirty="0" smtClean="0">
              <a:solidFill>
                <a:srgbClr val="808080"/>
              </a:solidFill>
              <a:latin typeface="Arial" panose="020B0604020202020204" pitchFamily="34" charset="0"/>
            </a:endParaRPr>
          </a:p>
          <a:p>
            <a:r>
              <a:rPr lang="fr-FR" sz="1600" dirty="0" smtClean="0">
                <a:solidFill>
                  <a:srgbClr val="808080"/>
                </a:solidFill>
                <a:latin typeface="Arial" panose="020B0604020202020204" pitchFamily="34" charset="0"/>
              </a:rPr>
              <a:t>les </a:t>
            </a:r>
            <a:r>
              <a:rPr lang="fr-FR" sz="1600" dirty="0">
                <a:solidFill>
                  <a:srgbClr val="808080"/>
                </a:solidFill>
                <a:latin typeface="Arial" panose="020B0604020202020204" pitchFamily="34" charset="0"/>
              </a:rPr>
              <a:t>compétences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37404" y="3606388"/>
            <a:ext cx="1750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808080"/>
                </a:solidFill>
                <a:latin typeface="Arial" panose="020B0604020202020204" pitchFamily="34" charset="0"/>
              </a:rPr>
              <a:t>Marché unique </a:t>
            </a:r>
          </a:p>
          <a:p>
            <a:r>
              <a:rPr lang="fr-FR" sz="1600" dirty="0">
                <a:solidFill>
                  <a:srgbClr val="808080"/>
                </a:solidFill>
                <a:latin typeface="Arial" panose="020B0604020202020204" pitchFamily="34" charset="0"/>
              </a:rPr>
              <a:t>numérique</a:t>
            </a: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2411760" y="2204864"/>
            <a:ext cx="1396320" cy="0"/>
          </a:xfrm>
          <a:prstGeom prst="line">
            <a:avLst/>
          </a:prstGeom>
          <a:noFill/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Straight Connector 15"/>
          <p:cNvCxnSpPr/>
          <p:nvPr/>
        </p:nvCxnSpPr>
        <p:spPr bwMode="auto">
          <a:xfrm>
            <a:off x="3808080" y="2204864"/>
            <a:ext cx="259864" cy="432048"/>
          </a:xfrm>
          <a:prstGeom prst="line">
            <a:avLst/>
          </a:prstGeom>
          <a:noFill/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Straight Connector 17"/>
          <p:cNvCxnSpPr/>
          <p:nvPr/>
        </p:nvCxnSpPr>
        <p:spPr bwMode="auto">
          <a:xfrm>
            <a:off x="7452320" y="4175309"/>
            <a:ext cx="983394" cy="0"/>
          </a:xfrm>
          <a:prstGeom prst="line">
            <a:avLst/>
          </a:prstGeom>
          <a:noFill/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Connector 20"/>
          <p:cNvCxnSpPr/>
          <p:nvPr/>
        </p:nvCxnSpPr>
        <p:spPr bwMode="auto">
          <a:xfrm flipH="1" flipV="1">
            <a:off x="6660232" y="3944476"/>
            <a:ext cx="792088" cy="230833"/>
          </a:xfrm>
          <a:prstGeom prst="line">
            <a:avLst/>
          </a:prstGeom>
          <a:noFill/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Straight Connector 26"/>
          <p:cNvCxnSpPr/>
          <p:nvPr/>
        </p:nvCxnSpPr>
        <p:spPr bwMode="auto">
          <a:xfrm>
            <a:off x="7587149" y="2865409"/>
            <a:ext cx="1344353" cy="0"/>
          </a:xfrm>
          <a:prstGeom prst="line">
            <a:avLst/>
          </a:prstGeom>
          <a:noFill/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Straight Connector 29"/>
          <p:cNvCxnSpPr/>
          <p:nvPr/>
        </p:nvCxnSpPr>
        <p:spPr bwMode="auto">
          <a:xfrm>
            <a:off x="6228184" y="5130360"/>
            <a:ext cx="1224136" cy="0"/>
          </a:xfrm>
          <a:prstGeom prst="line">
            <a:avLst/>
          </a:prstGeom>
          <a:noFill/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Straight Connector 31"/>
          <p:cNvCxnSpPr/>
          <p:nvPr/>
        </p:nvCxnSpPr>
        <p:spPr bwMode="auto">
          <a:xfrm flipH="1" flipV="1">
            <a:off x="5580112" y="4797152"/>
            <a:ext cx="648072" cy="333210"/>
          </a:xfrm>
          <a:prstGeom prst="line">
            <a:avLst/>
          </a:prstGeom>
          <a:noFill/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Straight Connector 33"/>
          <p:cNvCxnSpPr/>
          <p:nvPr/>
        </p:nvCxnSpPr>
        <p:spPr bwMode="auto">
          <a:xfrm>
            <a:off x="251520" y="5004612"/>
            <a:ext cx="1464878" cy="0"/>
          </a:xfrm>
          <a:prstGeom prst="line">
            <a:avLst/>
          </a:prstGeom>
          <a:noFill/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Straight Connector 34"/>
          <p:cNvCxnSpPr/>
          <p:nvPr/>
        </p:nvCxnSpPr>
        <p:spPr bwMode="auto">
          <a:xfrm>
            <a:off x="419294" y="2719172"/>
            <a:ext cx="1446001" cy="0"/>
          </a:xfrm>
          <a:prstGeom prst="line">
            <a:avLst/>
          </a:prstGeom>
          <a:noFill/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" name="Straight Connector 37"/>
          <p:cNvCxnSpPr/>
          <p:nvPr/>
        </p:nvCxnSpPr>
        <p:spPr bwMode="auto">
          <a:xfrm>
            <a:off x="1865295" y="2719172"/>
            <a:ext cx="618473" cy="192928"/>
          </a:xfrm>
          <a:prstGeom prst="line">
            <a:avLst/>
          </a:prstGeom>
          <a:noFill/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9" name="Straight Connector 38"/>
          <p:cNvCxnSpPr/>
          <p:nvPr/>
        </p:nvCxnSpPr>
        <p:spPr bwMode="auto">
          <a:xfrm>
            <a:off x="3613563" y="5699717"/>
            <a:ext cx="1728605" cy="0"/>
          </a:xfrm>
          <a:prstGeom prst="line">
            <a:avLst/>
          </a:prstGeom>
          <a:noFill/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2" name="Straight Connector 41"/>
          <p:cNvCxnSpPr/>
          <p:nvPr/>
        </p:nvCxnSpPr>
        <p:spPr bwMode="auto">
          <a:xfrm flipH="1" flipV="1">
            <a:off x="3275857" y="4617138"/>
            <a:ext cx="337706" cy="1082579"/>
          </a:xfrm>
          <a:prstGeom prst="line">
            <a:avLst/>
          </a:prstGeom>
          <a:noFill/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" name="TextBox 24"/>
          <p:cNvSpPr txBox="1"/>
          <p:nvPr/>
        </p:nvSpPr>
        <p:spPr>
          <a:xfrm>
            <a:off x="6148926" y="5162708"/>
            <a:ext cx="252024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0" dirty="0">
                <a:solidFill>
                  <a:srgbClr val="808080"/>
                </a:solidFill>
                <a:latin typeface="Arial" panose="020B0604020202020204" pitchFamily="34" charset="0"/>
              </a:rPr>
              <a:t>Fonder une économie sobre  </a:t>
            </a:r>
            <a:r>
              <a:rPr sz="1400" b="0" dirty="0">
                <a:solidFill>
                  <a:srgbClr val="000000"/>
                </a:solidFill>
                <a:latin typeface="Verdana"/>
              </a:rPr>
              <a:t/>
            </a:r>
            <a:br>
              <a:rPr sz="1400" b="0" dirty="0">
                <a:solidFill>
                  <a:srgbClr val="000000"/>
                </a:solidFill>
                <a:latin typeface="Verdana"/>
              </a:rPr>
            </a:br>
            <a:r>
              <a:rPr lang="fr-FR" sz="1400" b="0" dirty="0">
                <a:solidFill>
                  <a:srgbClr val="808080"/>
                </a:solidFill>
                <a:latin typeface="Arial" panose="020B0604020202020204" pitchFamily="34" charset="0"/>
              </a:rPr>
              <a:t>en carbone ménageant les </a:t>
            </a:r>
            <a:endParaRPr lang="fr-FR" sz="1400" b="0" dirty="0" smtClean="0">
              <a:solidFill>
                <a:srgbClr val="808080"/>
              </a:solidFill>
              <a:latin typeface="Arial" panose="020B0604020202020204" pitchFamily="34" charset="0"/>
            </a:endParaRPr>
          </a:p>
          <a:p>
            <a:r>
              <a:rPr lang="fr-FR" sz="1400" b="0" dirty="0" smtClean="0">
                <a:solidFill>
                  <a:srgbClr val="808080"/>
                </a:solidFill>
                <a:latin typeface="Arial" panose="020B0604020202020204" pitchFamily="34" charset="0"/>
              </a:rPr>
              <a:t>ressources</a:t>
            </a:r>
            <a:endParaRPr lang="fr-FR" sz="1400" b="0" dirty="0">
              <a:solidFill>
                <a:srgbClr val="808080"/>
              </a:solidFill>
              <a:latin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802484" y="4164836"/>
            <a:ext cx="24000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0" dirty="0">
                <a:solidFill>
                  <a:srgbClr val="808080"/>
                </a:solidFill>
                <a:latin typeface="Arial" panose="020B0604020202020204" pitchFamily="34" charset="0"/>
              </a:rPr>
              <a:t>Faire participer les citoyens </a:t>
            </a:r>
          </a:p>
          <a:p>
            <a:r>
              <a:rPr lang="fr-FR" sz="1400" b="0" dirty="0">
                <a:solidFill>
                  <a:srgbClr val="808080"/>
                </a:solidFill>
                <a:latin typeface="Arial" panose="020B0604020202020204" pitchFamily="34" charset="0"/>
              </a:rPr>
              <a:t>et les consommateurs</a:t>
            </a:r>
            <a:endParaRPr lang="fr-FR" sz="14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504766" y="2872413"/>
            <a:ext cx="142859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0" dirty="0">
                <a:solidFill>
                  <a:srgbClr val="808080"/>
                </a:solidFill>
                <a:latin typeface="Arial" panose="020B0604020202020204" pitchFamily="34" charset="0"/>
              </a:rPr>
              <a:t>Disposer d’une </a:t>
            </a:r>
            <a:r>
              <a:rPr sz="1400" b="0" dirty="0">
                <a:solidFill>
                  <a:srgbClr val="000000"/>
                </a:solidFill>
                <a:latin typeface="Verdana"/>
              </a:rPr>
              <a:t/>
            </a:r>
            <a:br>
              <a:rPr sz="1400" b="0" dirty="0">
                <a:solidFill>
                  <a:srgbClr val="000000"/>
                </a:solidFill>
                <a:latin typeface="Verdana"/>
              </a:rPr>
            </a:br>
            <a:r>
              <a:rPr lang="fr-FR" sz="1400" b="0" dirty="0">
                <a:solidFill>
                  <a:srgbClr val="808080"/>
                </a:solidFill>
                <a:latin typeface="Arial" panose="020B0604020202020204" pitchFamily="34" charset="0"/>
              </a:rPr>
              <a:t>main-d'œuvre </a:t>
            </a:r>
            <a:endParaRPr lang="fr-FR" sz="1400" b="0" dirty="0" smtClean="0">
              <a:solidFill>
                <a:srgbClr val="808080"/>
              </a:solidFill>
              <a:latin typeface="Arial" panose="020B0604020202020204" pitchFamily="34" charset="0"/>
            </a:endParaRPr>
          </a:p>
          <a:p>
            <a:r>
              <a:rPr lang="fr-FR" sz="1400" b="0" dirty="0" smtClean="0">
                <a:solidFill>
                  <a:srgbClr val="808080"/>
                </a:solidFill>
                <a:latin typeface="Arial" panose="020B0604020202020204" pitchFamily="34" charset="0"/>
              </a:rPr>
              <a:t>adéquate</a:t>
            </a:r>
            <a:endParaRPr lang="fr-FR" sz="1400" b="0" dirty="0">
              <a:solidFill>
                <a:srgbClr val="808080"/>
              </a:solidFill>
              <a:latin typeface="Arial" panose="020B0604020202020204" pitchFamily="34" charset="0"/>
            </a:endParaRPr>
          </a:p>
        </p:txBody>
      </p:sp>
      <p:cxnSp>
        <p:nvCxnSpPr>
          <p:cNvPr id="50" name="Straight Connector 49"/>
          <p:cNvCxnSpPr/>
          <p:nvPr/>
        </p:nvCxnSpPr>
        <p:spPr bwMode="auto">
          <a:xfrm flipV="1">
            <a:off x="1725072" y="4747997"/>
            <a:ext cx="111753" cy="256615"/>
          </a:xfrm>
          <a:prstGeom prst="line">
            <a:avLst/>
          </a:prstGeom>
          <a:noFill/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00857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4789" y="989126"/>
            <a:ext cx="805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0" dirty="0">
                <a:solidFill>
                  <a:srgbClr val="808080"/>
                </a:solidFill>
                <a:latin typeface="Arial" panose="020B0604020202020204" pitchFamily="34" charset="0"/>
              </a:rPr>
              <a:t>4. Avancer sur le climat </a:t>
            </a:r>
            <a:r>
              <a:rPr lang="fr-FR" sz="2400" b="0" i="1" dirty="0">
                <a:solidFill>
                  <a:srgbClr val="808080"/>
                </a:solidFill>
                <a:latin typeface="Arial" panose="020B0604020202020204" pitchFamily="34" charset="0"/>
              </a:rPr>
              <a:t>-</a:t>
            </a:r>
            <a:r>
              <a:rPr lang="fr-FR" sz="2400" b="0" dirty="0">
                <a:solidFill>
                  <a:srgbClr val="808080"/>
                </a:solidFill>
                <a:latin typeface="Arial" panose="020B0604020202020204" pitchFamily="34" charset="0"/>
              </a:rPr>
              <a:t> Paris et après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95592" y="3885355"/>
            <a:ext cx="8640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0" dirty="0">
                <a:solidFill>
                  <a:srgbClr val="FFFFFF"/>
                </a:solidFill>
                <a:latin typeface="Arial" panose="020B0604020202020204" pitchFamily="34" charset="0"/>
              </a:rPr>
              <a:t>27 %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76256" y="5659595"/>
            <a:ext cx="8640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0" dirty="0">
                <a:solidFill>
                  <a:srgbClr val="FFFFFF"/>
                </a:solidFill>
                <a:latin typeface="Arial" panose="020B0604020202020204" pitchFamily="34" charset="0"/>
              </a:rPr>
              <a:t>+27 %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6192480" y="2235061"/>
            <a:ext cx="2700000" cy="2202051"/>
          </a:xfrm>
          <a:prstGeom prst="rect">
            <a:avLst/>
          </a:prstGeom>
          <a:solidFill>
            <a:schemeClr val="accent3">
              <a:alpha val="1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59" y="3287247"/>
            <a:ext cx="369971" cy="28848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206" y="2564904"/>
            <a:ext cx="1002794" cy="161239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130" y="2633448"/>
            <a:ext cx="1200914" cy="161239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02973"/>
            <a:ext cx="1408179" cy="1408179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251520" y="1988840"/>
            <a:ext cx="5760639" cy="338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EXIGENCES DE L'ACCORD DE PARIS</a:t>
            </a:r>
            <a:endParaRPr lang="fr-FR" sz="2000" dirty="0">
              <a:solidFill>
                <a:srgbClr val="9AC43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169264" y="1865727"/>
            <a:ext cx="2988032" cy="58477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FFFFFF"/>
                </a:solidFill>
                <a:latin typeface="Arial" panose="020B0604020202020204" pitchFamily="34" charset="0"/>
              </a:rPr>
              <a:t>L’UE CHEVILLE OUVRIÈRE DE L’ACCORD DE PARIS </a:t>
            </a:r>
            <a:endParaRPr lang="fr-FR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645869" y="2702973"/>
            <a:ext cx="2088232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0" dirty="0">
                <a:solidFill>
                  <a:srgbClr val="808080"/>
                </a:solidFill>
                <a:latin typeface="Arial" panose="020B0604020202020204" pitchFamily="34" charset="0"/>
              </a:rPr>
              <a:t>Ratification par:</a:t>
            </a:r>
          </a:p>
          <a:p>
            <a:r>
              <a:rPr lang="fr-FR" sz="4000" dirty="0">
                <a:solidFill>
                  <a:srgbClr val="03A9DD"/>
                </a:solidFill>
                <a:latin typeface="Arial" panose="020B0604020202020204" pitchFamily="34" charset="0"/>
              </a:rPr>
              <a:t>55</a:t>
            </a:r>
          </a:p>
          <a:p>
            <a:r>
              <a:rPr lang="fr-FR" sz="2000" dirty="0">
                <a:solidFill>
                  <a:srgbClr val="03A9DD"/>
                </a:solidFill>
                <a:latin typeface="Arial" panose="020B0604020202020204" pitchFamily="34" charset="0"/>
              </a:rPr>
              <a:t>parties</a:t>
            </a:r>
          </a:p>
          <a:p>
            <a:endParaRPr lang="fr-FR" sz="2000" dirty="0">
              <a:solidFill>
                <a:srgbClr val="03A9D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644007" y="2799911"/>
            <a:ext cx="1368152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0" dirty="0">
                <a:solidFill>
                  <a:srgbClr val="808080"/>
                </a:solidFill>
                <a:latin typeface="Arial" panose="020B0604020202020204" pitchFamily="34" charset="0"/>
              </a:rPr>
              <a:t>Représentant:</a:t>
            </a:r>
          </a:p>
          <a:p>
            <a:r>
              <a:rPr lang="fr-FR" sz="4000" dirty="0">
                <a:solidFill>
                  <a:srgbClr val="03A9DD"/>
                </a:solidFill>
                <a:latin typeface="Arial" panose="020B0604020202020204" pitchFamily="34" charset="0"/>
              </a:rPr>
              <a:t>55 %</a:t>
            </a:r>
          </a:p>
          <a:p>
            <a:pPr>
              <a:spcBef>
                <a:spcPts val="600"/>
              </a:spcBef>
            </a:pPr>
            <a:r>
              <a:rPr lang="fr-FR" sz="1400" b="0" dirty="0">
                <a:solidFill>
                  <a:srgbClr val="808080"/>
                </a:solidFill>
                <a:latin typeface="Arial" panose="020B0604020202020204" pitchFamily="34" charset="0"/>
              </a:rPr>
              <a:t>des émissions mondiales</a:t>
            </a:r>
            <a:r>
              <a:rPr sz="1800" b="0">
                <a:solidFill>
                  <a:srgbClr val="000000"/>
                </a:solidFill>
                <a:latin typeface="Verdana"/>
              </a:rPr>
              <a:t/>
            </a:r>
            <a:br>
              <a:rPr sz="1800" b="0">
                <a:solidFill>
                  <a:srgbClr val="000000"/>
                </a:solidFill>
                <a:latin typeface="Verdana"/>
              </a:rPr>
            </a:br>
            <a:r>
              <a:rPr lang="fr-FR" sz="1400" b="0" dirty="0">
                <a:solidFill>
                  <a:srgbClr val="808080"/>
                </a:solidFill>
                <a:latin typeface="Arial" panose="020B0604020202020204" pitchFamily="34" charset="0"/>
              </a:rPr>
              <a:t>de gaz à effet de serre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853" y="3295402"/>
            <a:ext cx="369971" cy="288489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7596340" y="2799911"/>
            <a:ext cx="1560956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8DC640"/>
                </a:solidFill>
                <a:latin typeface="Arial" panose="020B0604020202020204" pitchFamily="34" charset="0"/>
              </a:rPr>
              <a:t>Ratification par l’UE:</a:t>
            </a:r>
          </a:p>
          <a:p>
            <a:r>
              <a:rPr lang="fr-FR" sz="4000" dirty="0">
                <a:solidFill>
                  <a:srgbClr val="03A9DD"/>
                </a:solidFill>
                <a:latin typeface="Arial" panose="020B0604020202020204" pitchFamily="34" charset="0"/>
              </a:rPr>
              <a:t>&gt;55%</a:t>
            </a:r>
          </a:p>
          <a:p>
            <a:pPr>
              <a:spcBef>
                <a:spcPts val="600"/>
              </a:spcBef>
            </a:pPr>
            <a:r>
              <a:rPr lang="fr-FR" sz="1400" b="0" dirty="0">
                <a:solidFill>
                  <a:srgbClr val="808080"/>
                </a:solidFill>
                <a:latin typeface="Arial" panose="020B0604020202020204" pitchFamily="34" charset="0"/>
              </a:rPr>
              <a:t>Le pourcentage requis des émissions mondiales est dépassé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164583"/>
            <a:ext cx="2695333" cy="1495012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138" y="787910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440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3510" y="1307722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0" dirty="0">
                <a:solidFill>
                  <a:srgbClr val="808080"/>
                </a:solidFill>
                <a:latin typeface="Arial" panose="020B0604020202020204" pitchFamily="34" charset="0"/>
              </a:rPr>
              <a:t>4. </a:t>
            </a:r>
            <a:r>
              <a:rPr lang="fr-FR" sz="2400" b="0" dirty="0" smtClean="0">
                <a:solidFill>
                  <a:srgbClr val="808080"/>
                </a:solidFill>
                <a:latin typeface="Arial" panose="020B0604020202020204" pitchFamily="34" charset="0"/>
              </a:rPr>
              <a:t>Avancer sur le climat</a:t>
            </a:r>
            <a:endParaRPr lang="fr-FR" sz="2400" b="0" dirty="0">
              <a:solidFill>
                <a:srgbClr val="808080"/>
              </a:solidFill>
              <a:latin typeface="Arial" panose="020B0604020202020204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5625189" y="1992297"/>
            <a:ext cx="0" cy="3882008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" name="TextBox 29"/>
          <p:cNvSpPr txBox="1"/>
          <p:nvPr/>
        </p:nvSpPr>
        <p:spPr>
          <a:xfrm>
            <a:off x="2592252" y="2183318"/>
            <a:ext cx="4868665" cy="33855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FFFFFF"/>
                </a:solidFill>
                <a:latin typeface="Arial" panose="020B0604020202020204" pitchFamily="34" charset="0"/>
              </a:rPr>
              <a:t>SOUTIEN FINANCIER ET INVESTISSEMENTS </a:t>
            </a:r>
          </a:p>
        </p:txBody>
      </p:sp>
      <p:sp>
        <p:nvSpPr>
          <p:cNvPr id="66" name="Rectangle 65"/>
          <p:cNvSpPr/>
          <p:nvPr/>
        </p:nvSpPr>
        <p:spPr bwMode="auto">
          <a:xfrm>
            <a:off x="2600852" y="2686600"/>
            <a:ext cx="4851467" cy="72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2600852" y="3506714"/>
            <a:ext cx="4851468" cy="72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2583654" y="4339554"/>
            <a:ext cx="4868665" cy="72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2583654" y="5166030"/>
            <a:ext cx="4868665" cy="69114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3320933" y="2738823"/>
            <a:ext cx="413138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8DC640"/>
                </a:solidFill>
                <a:latin typeface="Arial" panose="020B0604020202020204" pitchFamily="34" charset="0"/>
              </a:rPr>
              <a:t>20%</a:t>
            </a:r>
            <a:r>
              <a:rPr lang="fr-FR" sz="1600" dirty="0">
                <a:solidFill>
                  <a:srgbClr val="808080"/>
                </a:solidFill>
                <a:latin typeface="Arial" panose="020B0604020202020204" pitchFamily="34" charset="0"/>
              </a:rPr>
              <a:t> du budget de l'UE est alloué à des dépenses liées au climat</a:t>
            </a:r>
          </a:p>
        </p:txBody>
      </p:sp>
      <p:sp>
        <p:nvSpPr>
          <p:cNvPr id="71" name="Rectangle 70"/>
          <p:cNvSpPr/>
          <p:nvPr/>
        </p:nvSpPr>
        <p:spPr>
          <a:xfrm>
            <a:off x="3289280" y="3556470"/>
            <a:ext cx="44461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808080"/>
                </a:solidFill>
                <a:latin typeface="Arial" panose="020B0604020202020204" pitchFamily="34" charset="0"/>
              </a:rPr>
              <a:t>Les dépenses liées au climat dépasseront </a:t>
            </a:r>
            <a:r>
              <a:rPr lang="fr-FR" sz="1800" dirty="0">
                <a:solidFill>
                  <a:srgbClr val="8DC640"/>
                </a:solidFill>
                <a:latin typeface="Arial" panose="020B0604020202020204" pitchFamily="34" charset="0"/>
              </a:rPr>
              <a:t>35 %</a:t>
            </a:r>
            <a:r>
              <a:rPr lang="fr-FR" sz="1600" dirty="0">
                <a:solidFill>
                  <a:srgbClr val="808080"/>
                </a:solidFill>
                <a:latin typeface="Arial" panose="020B0604020202020204" pitchFamily="34" charset="0"/>
              </a:rPr>
              <a:t> du </a:t>
            </a:r>
            <a:r>
              <a:rPr lang="fr-FR" sz="1600" dirty="0" smtClean="0">
                <a:solidFill>
                  <a:srgbClr val="808080"/>
                </a:solidFill>
                <a:latin typeface="Arial" panose="020B0604020202020204" pitchFamily="34" charset="0"/>
              </a:rPr>
              <a:t>budget global </a:t>
            </a:r>
            <a:r>
              <a:rPr lang="fr-FR" sz="1600" dirty="0">
                <a:solidFill>
                  <a:srgbClr val="808080"/>
                </a:solidFill>
                <a:latin typeface="Arial" panose="020B0604020202020204" pitchFamily="34" charset="0"/>
              </a:rPr>
              <a:t>d'Horizon 2020 </a:t>
            </a:r>
          </a:p>
        </p:txBody>
      </p:sp>
      <p:sp>
        <p:nvSpPr>
          <p:cNvPr id="72" name="Rectangle 71"/>
          <p:cNvSpPr/>
          <p:nvPr/>
        </p:nvSpPr>
        <p:spPr>
          <a:xfrm>
            <a:off x="3307435" y="4422555"/>
            <a:ext cx="414488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8DC640"/>
                </a:solidFill>
                <a:latin typeface="Arial" panose="020B0604020202020204" pitchFamily="34" charset="0"/>
              </a:rPr>
              <a:t>40 %</a:t>
            </a:r>
            <a:r>
              <a:rPr lang="fr-FR" sz="1600" dirty="0">
                <a:solidFill>
                  <a:srgbClr val="808080"/>
                </a:solidFill>
                <a:latin typeface="Arial" panose="020B0604020202020204" pitchFamily="34" charset="0"/>
              </a:rPr>
              <a:t> des projets de l’ESFI contribuant à l'action en faveur du climat</a:t>
            </a:r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200" y="2789763"/>
            <a:ext cx="518161" cy="518161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519" y="3653862"/>
            <a:ext cx="518161" cy="518161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518" y="4478325"/>
            <a:ext cx="518161" cy="518161"/>
          </a:xfrm>
          <a:prstGeom prst="rect">
            <a:avLst/>
          </a:prstGeom>
        </p:spPr>
      </p:pic>
      <p:sp>
        <p:nvSpPr>
          <p:cNvPr id="81" name="Rectangle 80"/>
          <p:cNvSpPr/>
          <p:nvPr/>
        </p:nvSpPr>
        <p:spPr>
          <a:xfrm>
            <a:off x="3320931" y="5272399"/>
            <a:ext cx="41313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808080"/>
                </a:solidFill>
                <a:latin typeface="Arial" panose="020B0604020202020204" pitchFamily="34" charset="0"/>
              </a:rPr>
              <a:t>Des projets verts en Afrique via le plan d'investissement extérieur européen</a:t>
            </a:r>
          </a:p>
        </p:txBody>
      </p:sp>
      <p:pic>
        <p:nvPicPr>
          <p:cNvPr id="82" name="Picture 8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912" y="5238038"/>
            <a:ext cx="536449" cy="515113"/>
          </a:xfrm>
          <a:prstGeom prst="rect">
            <a:avLst/>
          </a:prstGeom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060" y="1128226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377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736" y="5352768"/>
            <a:ext cx="3620641" cy="50153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971436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0" dirty="0">
                <a:solidFill>
                  <a:srgbClr val="808080"/>
                </a:solidFill>
                <a:latin typeface="Arial" panose="020B0604020202020204" pitchFamily="34" charset="0"/>
              </a:rPr>
              <a:t>4. </a:t>
            </a:r>
            <a:r>
              <a:rPr lang="fr-FR" sz="2400" b="0" dirty="0" smtClean="0">
                <a:solidFill>
                  <a:srgbClr val="808080"/>
                </a:solidFill>
                <a:latin typeface="Arial" panose="020B0604020202020204" pitchFamily="34" charset="0"/>
              </a:rPr>
              <a:t>Avancer sur le climat</a:t>
            </a:r>
            <a:endParaRPr lang="fr-FR" sz="2400" b="0" dirty="0">
              <a:solidFill>
                <a:srgbClr val="808080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29378" y="1678617"/>
            <a:ext cx="5854989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RÉDUIRE LES ÉMISSIONS DE GAZ À EFFET DE SERRE D’AU MOINS </a:t>
            </a:r>
            <a:r>
              <a:rPr lang="fr-FR" sz="1400" dirty="0">
                <a:solidFill>
                  <a:srgbClr val="9AC43D"/>
                </a:solidFill>
                <a:latin typeface="Arial" panose="020B0604020202020204" pitchFamily="34" charset="0"/>
              </a:rPr>
              <a:t>40%</a:t>
            </a:r>
            <a:endParaRPr lang="fr-FR" sz="1400" dirty="0">
              <a:solidFill>
                <a:srgbClr val="9AC43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35279" y="3279485"/>
            <a:ext cx="584908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FAIRE PASSER LA PART DES ÉNERGIES RENOUVELABLES DANS LE BOUQUET ÉNERGÉTIQUE À </a:t>
            </a:r>
            <a:r>
              <a:rPr lang="fr-FR" sz="1400" dirty="0">
                <a:solidFill>
                  <a:srgbClr val="9AC43D"/>
                </a:solidFill>
                <a:latin typeface="Arial" panose="020B0604020202020204" pitchFamily="34" charset="0"/>
              </a:rPr>
              <a:t>27 %</a:t>
            </a:r>
            <a:r>
              <a:rPr lang="fr-FR" sz="14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 AU MINIMUM</a:t>
            </a:r>
            <a:endParaRPr lang="fr-FR" sz="1400" dirty="0">
              <a:solidFill>
                <a:srgbClr val="9AC43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29379" y="4849238"/>
            <a:ext cx="5854988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AMÉLIORER L’EFFICACITÉ ÉNERGÉTIQUE D’AU MOINS </a:t>
            </a:r>
            <a:r>
              <a:rPr lang="fr-FR" sz="1400" dirty="0">
                <a:solidFill>
                  <a:srgbClr val="9AC43D"/>
                </a:solidFill>
                <a:latin typeface="Arial" panose="020B0604020202020204" pitchFamily="34" charset="0"/>
              </a:rPr>
              <a:t>27 %</a:t>
            </a:r>
            <a:endParaRPr lang="fr-FR" sz="1400" dirty="0">
              <a:solidFill>
                <a:srgbClr val="9AC43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11180" y="5854307"/>
            <a:ext cx="23839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0" i="1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(par rapport au statu quo)</a:t>
            </a:r>
            <a:endParaRPr lang="fr-FR" sz="800" b="0" i="1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62"/>
          <a:stretch/>
        </p:blipFill>
        <p:spPr>
          <a:xfrm>
            <a:off x="2411760" y="5287275"/>
            <a:ext cx="742670" cy="67348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79" y="2240569"/>
            <a:ext cx="5109827" cy="83084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668" y="4053114"/>
            <a:ext cx="5109827" cy="72114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037110" y="2966218"/>
            <a:ext cx="1107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800" b="0" i="1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(par rapport au niveau de 1990)</a:t>
            </a:r>
            <a:endParaRPr lang="fr-FR" sz="800" b="0" i="1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08851" y="2440476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808080"/>
                </a:solidFill>
                <a:latin typeface="Arial" panose="020B0604020202020204" pitchFamily="34" charset="0"/>
              </a:rPr>
              <a:t>2020</a:t>
            </a:r>
          </a:p>
          <a:p>
            <a:r>
              <a:rPr lang="fr-FR" sz="1600" dirty="0">
                <a:solidFill>
                  <a:srgbClr val="808080"/>
                </a:solidFill>
                <a:latin typeface="Arial" panose="020B0604020202020204" pitchFamily="34" charset="0"/>
              </a:rPr>
              <a:t>2030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21285" y="5368496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808080"/>
                </a:solidFill>
                <a:latin typeface="Arial" panose="020B0604020202020204" pitchFamily="34" charset="0"/>
              </a:rPr>
              <a:t>2020</a:t>
            </a:r>
          </a:p>
          <a:p>
            <a:r>
              <a:rPr lang="fr-FR" sz="1200" dirty="0">
                <a:solidFill>
                  <a:srgbClr val="808080"/>
                </a:solidFill>
                <a:latin typeface="Arial" panose="020B0604020202020204" pitchFamily="34" charset="0"/>
              </a:rPr>
              <a:t>2030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959932" y="4030979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808080"/>
                </a:solidFill>
                <a:latin typeface="Arial" panose="020B0604020202020204" pitchFamily="34" charset="0"/>
              </a:rPr>
              <a:t>2020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79137" y="4053114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808080"/>
                </a:solidFill>
                <a:latin typeface="Arial" panose="020B0604020202020204" pitchFamily="34" charset="0"/>
              </a:rPr>
              <a:t>2030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08008" y="4022336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000000"/>
                </a:solidFill>
                <a:latin typeface="Arial" panose="020B0604020202020204" pitchFamily="34" charset="0"/>
              </a:rPr>
              <a:t>20 %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74032" y="2672636"/>
            <a:ext cx="771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>
                <a:solidFill>
                  <a:srgbClr val="FFFFFF"/>
                </a:solidFill>
                <a:latin typeface="Arial" panose="020B0604020202020204" pitchFamily="34" charset="0"/>
              </a:rPr>
              <a:t>-40 %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54496" y="2394310"/>
            <a:ext cx="7906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>
                <a:solidFill>
                  <a:srgbClr val="FFFFFF"/>
                </a:solidFill>
                <a:latin typeface="Arial" panose="020B0604020202020204" pitchFamily="34" charset="0"/>
              </a:rPr>
              <a:t>-20 %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59569" y="4081192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000000"/>
                </a:solidFill>
                <a:latin typeface="Arial" panose="020B0604020202020204" pitchFamily="34" charset="0"/>
              </a:rPr>
              <a:t>27 %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188744" y="5287275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>
                <a:solidFill>
                  <a:srgbClr val="FFFFFF"/>
                </a:solidFill>
                <a:latin typeface="Arial" panose="020B0604020202020204" pitchFamily="34" charset="0"/>
              </a:rPr>
              <a:t>+20 %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357314" y="5586773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>
                <a:solidFill>
                  <a:srgbClr val="FFFFFF"/>
                </a:solidFill>
                <a:latin typeface="Arial" panose="020B0604020202020204" pitchFamily="34" charset="0"/>
              </a:rPr>
              <a:t>+27 %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275856" y="1923256"/>
            <a:ext cx="0" cy="3882008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766258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191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 bwMode="auto">
          <a:xfrm>
            <a:off x="251520" y="3801899"/>
            <a:ext cx="2700000" cy="1933449"/>
          </a:xfrm>
          <a:prstGeom prst="rect">
            <a:avLst/>
          </a:prstGeom>
          <a:solidFill>
            <a:schemeClr val="accent3">
              <a:alpha val="1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3222000" y="3789040"/>
            <a:ext cx="2700000" cy="1933449"/>
          </a:xfrm>
          <a:prstGeom prst="rect">
            <a:avLst/>
          </a:prstGeom>
          <a:solidFill>
            <a:schemeClr val="accent3">
              <a:alpha val="1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6192405" y="3800280"/>
            <a:ext cx="2700000" cy="1933449"/>
          </a:xfrm>
          <a:prstGeom prst="rect">
            <a:avLst/>
          </a:prstGeom>
          <a:solidFill>
            <a:schemeClr val="accent3">
              <a:alpha val="1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 dirty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51520" y="1700808"/>
            <a:ext cx="2700000" cy="1933449"/>
          </a:xfrm>
          <a:prstGeom prst="rect">
            <a:avLst/>
          </a:prstGeom>
          <a:solidFill>
            <a:schemeClr val="accent3">
              <a:alpha val="1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222000" y="1705890"/>
            <a:ext cx="2700000" cy="1928368"/>
          </a:xfrm>
          <a:prstGeom prst="rect">
            <a:avLst/>
          </a:prstGeom>
          <a:solidFill>
            <a:schemeClr val="accent3">
              <a:alpha val="1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192405" y="1700808"/>
            <a:ext cx="2700000" cy="1933449"/>
          </a:xfrm>
          <a:prstGeom prst="rect">
            <a:avLst/>
          </a:prstGeom>
          <a:solidFill>
            <a:schemeClr val="accent3">
              <a:alpha val="1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" r="76582" b="46688"/>
          <a:stretch/>
        </p:blipFill>
        <p:spPr>
          <a:xfrm>
            <a:off x="782766" y="1700808"/>
            <a:ext cx="1637509" cy="118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13388" y="2956882"/>
            <a:ext cx="23762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b="0" dirty="0">
                <a:solidFill>
                  <a:srgbClr val="808080"/>
                </a:solidFill>
                <a:latin typeface="Arial" panose="020B0604020202020204" pitchFamily="34" charset="0"/>
              </a:rPr>
              <a:t>Mettre en œuvre l’</a:t>
            </a:r>
            <a:r>
              <a:rPr lang="fr-FR" sz="1400" dirty="0">
                <a:solidFill>
                  <a:srgbClr val="808080"/>
                </a:solidFill>
                <a:latin typeface="Arial" panose="020B0604020202020204" pitchFamily="34" charset="0"/>
              </a:rPr>
              <a:t>accord de Paris</a:t>
            </a:r>
          </a:p>
        </p:txBody>
      </p:sp>
      <p:sp>
        <p:nvSpPr>
          <p:cNvPr id="5" name="Rectangle 4"/>
          <p:cNvSpPr/>
          <p:nvPr/>
        </p:nvSpPr>
        <p:spPr>
          <a:xfrm>
            <a:off x="2931550" y="2793702"/>
            <a:ext cx="338437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b="0" dirty="0">
                <a:solidFill>
                  <a:srgbClr val="808080"/>
                </a:solidFill>
                <a:latin typeface="Arial" panose="020B0604020202020204" pitchFamily="34" charset="0"/>
              </a:rPr>
              <a:t>Mettre en œuvre les propositions relatives à</a:t>
            </a:r>
            <a:r>
              <a:rPr lang="fr-FR" sz="1400" dirty="0">
                <a:solidFill>
                  <a:srgbClr val="808080"/>
                </a:solidFill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fr-FR" sz="1400" dirty="0">
                <a:solidFill>
                  <a:srgbClr val="808080"/>
                </a:solidFill>
                <a:latin typeface="Arial" panose="020B0604020202020204" pitchFamily="34" charset="0"/>
              </a:rPr>
              <a:t>l'Union de l'énergie et au changement climatique</a:t>
            </a:r>
          </a:p>
        </p:txBody>
      </p:sp>
      <p:sp>
        <p:nvSpPr>
          <p:cNvPr id="6" name="Rectangle 5"/>
          <p:cNvSpPr/>
          <p:nvPr/>
        </p:nvSpPr>
        <p:spPr>
          <a:xfrm>
            <a:off x="6192330" y="2781753"/>
            <a:ext cx="2700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b="0" dirty="0">
                <a:solidFill>
                  <a:srgbClr val="808080"/>
                </a:solidFill>
                <a:latin typeface="Arial" panose="020B0604020202020204" pitchFamily="34" charset="0"/>
              </a:rPr>
              <a:t>Appliquer la </a:t>
            </a:r>
            <a:r>
              <a:rPr lang="fr-FR" sz="1400" dirty="0">
                <a:solidFill>
                  <a:srgbClr val="808080"/>
                </a:solidFill>
                <a:latin typeface="Arial" panose="020B0604020202020204" pitchFamily="34" charset="0"/>
              </a:rPr>
              <a:t>stratégie pour une mobilité </a:t>
            </a:r>
            <a:r>
              <a:rPr sz="1400" b="0" dirty="0">
                <a:solidFill>
                  <a:srgbClr val="000000"/>
                </a:solidFill>
                <a:latin typeface="Verdana"/>
              </a:rPr>
              <a:t/>
            </a:r>
            <a:br>
              <a:rPr sz="1400" b="0" dirty="0">
                <a:solidFill>
                  <a:srgbClr val="000000"/>
                </a:solidFill>
                <a:latin typeface="Verdana"/>
              </a:rPr>
            </a:br>
            <a:r>
              <a:rPr lang="fr-FR" sz="1400" dirty="0">
                <a:solidFill>
                  <a:srgbClr val="808080"/>
                </a:solidFill>
                <a:latin typeface="Arial" panose="020B0604020202020204" pitchFamily="34" charset="0"/>
              </a:rPr>
              <a:t>à faible taux d’émissions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116279" y="4887731"/>
            <a:ext cx="297048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b="0" dirty="0">
                <a:solidFill>
                  <a:srgbClr val="808080"/>
                </a:solidFill>
                <a:latin typeface="Arial" panose="020B0604020202020204" pitchFamily="34" charset="0"/>
              </a:rPr>
              <a:t>Accélérer l'</a:t>
            </a:r>
            <a:r>
              <a:rPr lang="fr-FR" sz="1400" dirty="0">
                <a:solidFill>
                  <a:srgbClr val="808080"/>
                </a:solidFill>
                <a:latin typeface="Arial" panose="020B0604020202020204" pitchFamily="34" charset="0"/>
              </a:rPr>
              <a:t>innovation dans les énergies propres et la compétitivité mondiale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7524" y="971436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0" dirty="0">
                <a:solidFill>
                  <a:srgbClr val="808080"/>
                </a:solidFill>
                <a:latin typeface="Arial" panose="020B0604020202020204" pitchFamily="34" charset="0"/>
              </a:rPr>
              <a:t>Prochaines étapes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8" r="55189" b="48141"/>
          <a:stretch/>
        </p:blipFill>
        <p:spPr>
          <a:xfrm>
            <a:off x="4025105" y="1776459"/>
            <a:ext cx="1093791" cy="10800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222001" y="4860880"/>
            <a:ext cx="2700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b="0" dirty="0">
                <a:solidFill>
                  <a:srgbClr val="808080"/>
                </a:solidFill>
                <a:latin typeface="Arial" panose="020B0604020202020204" pitchFamily="34" charset="0"/>
              </a:rPr>
              <a:t>Travailler sur le </a:t>
            </a:r>
            <a:r>
              <a:rPr lang="fr-FR" sz="1400" dirty="0">
                <a:solidFill>
                  <a:srgbClr val="808080"/>
                </a:solidFill>
                <a:latin typeface="Arial" panose="020B0604020202020204" pitchFamily="34" charset="0"/>
              </a:rPr>
              <a:t>financement durable</a:t>
            </a:r>
            <a:r>
              <a:rPr lang="fr-FR" sz="1400" b="0" dirty="0">
                <a:solidFill>
                  <a:srgbClr val="808080"/>
                </a:solidFill>
                <a:latin typeface="Arial" panose="020B0604020202020204" pitchFamily="34" charset="0"/>
              </a:rPr>
              <a:t> et les investissements</a:t>
            </a:r>
            <a:endParaRPr lang="fr-FR" sz="140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297725" y="4883486"/>
            <a:ext cx="26101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b="0" dirty="0">
                <a:solidFill>
                  <a:srgbClr val="808080"/>
                </a:solidFill>
                <a:latin typeface="Arial" panose="020B0604020202020204" pitchFamily="34" charset="0"/>
              </a:rPr>
              <a:t>Renforcer les </a:t>
            </a:r>
            <a:r>
              <a:rPr lang="fr-FR" sz="1400" dirty="0">
                <a:solidFill>
                  <a:srgbClr val="808080"/>
                </a:solidFill>
                <a:latin typeface="Arial" panose="020B0604020202020204" pitchFamily="34" charset="0"/>
              </a:rPr>
              <a:t>moyens de l’UE</a:t>
            </a:r>
            <a:r>
              <a:rPr lang="fr-FR" sz="1400" b="0" dirty="0">
                <a:solidFill>
                  <a:srgbClr val="808080"/>
                </a:solidFill>
                <a:latin typeface="Arial" panose="020B0604020202020204" pitchFamily="34" charset="0"/>
              </a:rPr>
              <a:t> pour passer à une économie propre</a:t>
            </a:r>
            <a:endParaRPr lang="fr-FR" sz="140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Straight Connector 27"/>
          <p:cNvCxnSpPr/>
          <p:nvPr/>
        </p:nvCxnSpPr>
        <p:spPr bwMode="auto">
          <a:xfrm>
            <a:off x="239782" y="3717032"/>
            <a:ext cx="8652548" cy="1"/>
          </a:xfrm>
          <a:prstGeom prst="line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405" y="4158268"/>
            <a:ext cx="756000" cy="75600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6962270" y="1828223"/>
            <a:ext cx="1160271" cy="862586"/>
            <a:chOff x="6873454" y="1828223"/>
            <a:chExt cx="1160271" cy="862586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58947" y="1828223"/>
              <a:ext cx="874778" cy="862586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3454" y="1981346"/>
              <a:ext cx="422181" cy="273176"/>
            </a:xfrm>
            <a:prstGeom prst="rect">
              <a:avLst/>
            </a:prstGeom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897" y="4136645"/>
            <a:ext cx="799245" cy="79924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643" y="4211655"/>
            <a:ext cx="1124714" cy="64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89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520" y="6381328"/>
            <a:ext cx="30243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8DC640"/>
                </a:solidFill>
                <a:latin typeface="Arial" panose="020B0604020202020204" pitchFamily="34" charset="0"/>
              </a:rPr>
              <a:t>#EnergyUnion</a:t>
            </a:r>
            <a:endParaRPr lang="fr-FR" sz="1600" dirty="0">
              <a:solidFill>
                <a:srgbClr val="8DC6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610" y="978542"/>
            <a:ext cx="3882615" cy="2591409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Isosceles Triangle 10">
            <a:hlinkClick r:id="rId4" action="ppaction://hlinksldjump"/>
          </p:cNvPr>
          <p:cNvSpPr/>
          <p:nvPr/>
        </p:nvSpPr>
        <p:spPr bwMode="auto">
          <a:xfrm>
            <a:off x="5209082" y="2295713"/>
            <a:ext cx="1296144" cy="1285191"/>
          </a:xfrm>
          <a:prstGeom prst="triangle">
            <a:avLst>
              <a:gd name="adj" fmla="val 100000"/>
            </a:avLst>
          </a:prstGeom>
          <a:solidFill>
            <a:srgbClr val="0FB6F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200" b="0" kern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2" name="Curved Right Arrow 11">
            <a:hlinkClick r:id="rId4" action="ppaction://hlinksldjump"/>
          </p:cNvPr>
          <p:cNvSpPr/>
          <p:nvPr/>
        </p:nvSpPr>
        <p:spPr bwMode="auto">
          <a:xfrm rot="10800000">
            <a:off x="5730940" y="2739607"/>
            <a:ext cx="775714" cy="830344"/>
          </a:xfrm>
          <a:prstGeom prst="curvedRightArrow">
            <a:avLst>
              <a:gd name="adj1" fmla="val 33101"/>
              <a:gd name="adj2" fmla="val 53521"/>
              <a:gd name="adj3" fmla="val 31589"/>
            </a:avLst>
          </a:prstGeom>
          <a:solidFill>
            <a:srgbClr val="FFFFFF"/>
          </a:solidFill>
          <a:ln>
            <a:solidFill>
              <a:srgbClr val="000000"/>
            </a:solidFill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200" b="0" kern="0">
              <a:solidFill>
                <a:srgbClr val="0F5494"/>
              </a:solidFill>
              <a:latin typeface="Verdana"/>
            </a:endParaRPr>
          </a:p>
        </p:txBody>
      </p:sp>
      <p:pic>
        <p:nvPicPr>
          <p:cNvPr id="17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9"/>
          <a:stretch/>
        </p:blipFill>
        <p:spPr bwMode="auto">
          <a:xfrm>
            <a:off x="2622610" y="4941168"/>
            <a:ext cx="3882615" cy="1916832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Picture 17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74"/>
          <a:stretch/>
        </p:blipFill>
        <p:spPr>
          <a:xfrm>
            <a:off x="4527798" y="4938446"/>
            <a:ext cx="1977426" cy="1922275"/>
          </a:xfrm>
          <a:prstGeom prst="rect">
            <a:avLst/>
          </a:prstGeom>
        </p:spPr>
      </p:pic>
      <p:sp>
        <p:nvSpPr>
          <p:cNvPr id="19" name="Isosceles Triangle 18">
            <a:hlinkClick r:id="rId8" action="ppaction://hlinksldjump"/>
          </p:cNvPr>
          <p:cNvSpPr/>
          <p:nvPr/>
        </p:nvSpPr>
        <p:spPr bwMode="auto">
          <a:xfrm>
            <a:off x="5142482" y="5534913"/>
            <a:ext cx="1362742" cy="1317171"/>
          </a:xfrm>
          <a:prstGeom prst="triangle">
            <a:avLst>
              <a:gd name="adj" fmla="val 100000"/>
            </a:avLst>
          </a:prstGeom>
          <a:solidFill>
            <a:srgbClr val="81CE04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200" b="0" kern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20" name="Curved Right Arrow 19">
            <a:hlinkClick r:id="rId8" action="ppaction://hlinksldjump"/>
          </p:cNvPr>
          <p:cNvSpPr/>
          <p:nvPr/>
        </p:nvSpPr>
        <p:spPr bwMode="auto">
          <a:xfrm>
            <a:off x="5730940" y="6033099"/>
            <a:ext cx="775714" cy="830344"/>
          </a:xfrm>
          <a:prstGeom prst="curvedRightArrow">
            <a:avLst>
              <a:gd name="adj1" fmla="val 33101"/>
              <a:gd name="adj2" fmla="val 53521"/>
              <a:gd name="adj3" fmla="val 31589"/>
            </a:avLst>
          </a:prstGeom>
          <a:solidFill>
            <a:srgbClr val="FFFFFF"/>
          </a:solidFill>
          <a:ln>
            <a:solidFill>
              <a:srgbClr val="000000"/>
            </a:solidFill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200" b="0" kern="0">
              <a:solidFill>
                <a:srgbClr val="0F5494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94166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9552" y="1387029"/>
            <a:ext cx="8352928" cy="4670824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srgbClr val="FFFFFF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210" y="1319682"/>
            <a:ext cx="1459856" cy="6205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91518" y="1854959"/>
            <a:ext cx="3300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kern="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COMPÉTENCES</a:t>
            </a:r>
          </a:p>
        </p:txBody>
      </p:sp>
      <p:sp>
        <p:nvSpPr>
          <p:cNvPr id="6" name="Rectangle 5"/>
          <p:cNvSpPr/>
          <p:nvPr/>
        </p:nvSpPr>
        <p:spPr>
          <a:xfrm>
            <a:off x="838921" y="2262960"/>
            <a:ext cx="2436934" cy="3519569"/>
          </a:xfrm>
          <a:prstGeom prst="rect">
            <a:avLst/>
          </a:prstGeom>
          <a:noFill/>
          <a:ln>
            <a:solidFill>
              <a:srgbClr val="2ABC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95838" y="2311548"/>
            <a:ext cx="20916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EXCLUSIVES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563888" y="2262960"/>
            <a:ext cx="2520280" cy="351956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srgbClr val="FFFF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51920" y="2278676"/>
            <a:ext cx="18960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PARTAGÉES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75145" y="2266458"/>
            <a:ext cx="2395714" cy="3516072"/>
          </a:xfrm>
          <a:prstGeom prst="rect">
            <a:avLst/>
          </a:prstGeom>
          <a:noFill/>
          <a:ln>
            <a:solidFill>
              <a:srgbClr val="E2A51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srgbClr val="FFFF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30397" y="2266458"/>
            <a:ext cx="22084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D’APPUI</a:t>
            </a:r>
          </a:p>
        </p:txBody>
      </p:sp>
      <p:sp>
        <p:nvSpPr>
          <p:cNvPr id="16" name="Chevron 15"/>
          <p:cNvSpPr/>
          <p:nvPr/>
        </p:nvSpPr>
        <p:spPr>
          <a:xfrm rot="5400000">
            <a:off x="1915939" y="2781897"/>
            <a:ext cx="436140" cy="439423"/>
          </a:xfrm>
          <a:prstGeom prst="chevron">
            <a:avLst/>
          </a:prstGeom>
          <a:solidFill>
            <a:srgbClr val="2ABC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srgbClr val="000000"/>
              </a:solidFill>
            </a:endParaRPr>
          </a:p>
        </p:txBody>
      </p:sp>
      <p:sp>
        <p:nvSpPr>
          <p:cNvPr id="17" name="Chevron 16"/>
          <p:cNvSpPr/>
          <p:nvPr/>
        </p:nvSpPr>
        <p:spPr>
          <a:xfrm rot="5400000">
            <a:off x="4615902" y="2778751"/>
            <a:ext cx="436140" cy="439423"/>
          </a:xfrm>
          <a:prstGeom prst="chevron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srgbClr val="000000"/>
              </a:solidFill>
            </a:endParaRPr>
          </a:p>
        </p:txBody>
      </p:sp>
      <p:sp>
        <p:nvSpPr>
          <p:cNvPr id="18" name="Chevron 17"/>
          <p:cNvSpPr/>
          <p:nvPr/>
        </p:nvSpPr>
        <p:spPr>
          <a:xfrm rot="5400000">
            <a:off x="7316539" y="2781897"/>
            <a:ext cx="436140" cy="439423"/>
          </a:xfrm>
          <a:prstGeom prst="chevron">
            <a:avLst/>
          </a:prstGeom>
          <a:solidFill>
            <a:srgbClr val="E2A5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srgbClr val="000000"/>
              </a:solidFill>
            </a:endParaRPr>
          </a:p>
        </p:txBody>
      </p:sp>
      <p:pic>
        <p:nvPicPr>
          <p:cNvPr id="19" name="Picture 8" descr="Bildergebnis für europa flag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391" y="3357800"/>
            <a:ext cx="980583" cy="653721"/>
          </a:xfrm>
          <a:prstGeom prst="rect">
            <a:avLst/>
          </a:prstGeom>
          <a:noFill/>
          <a:ln>
            <a:solidFill>
              <a:srgbClr val="4572A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31" b="8442"/>
          <a:stretch/>
        </p:blipFill>
        <p:spPr bwMode="auto">
          <a:xfrm>
            <a:off x="4325545" y="3357535"/>
            <a:ext cx="962988" cy="641853"/>
          </a:xfrm>
          <a:prstGeom prst="rect">
            <a:avLst/>
          </a:prstGeom>
          <a:noFill/>
          <a:ln w="9525">
            <a:solidFill>
              <a:srgbClr val="4572A7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1" name="Picture 14" descr="Bildergebnis für eu member states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976"/>
          <a:stretch/>
        </p:blipFill>
        <p:spPr bwMode="auto">
          <a:xfrm>
            <a:off x="7077087" y="3363892"/>
            <a:ext cx="1003787" cy="712930"/>
          </a:xfrm>
          <a:prstGeom prst="rect">
            <a:avLst/>
          </a:prstGeom>
          <a:noFill/>
          <a:ln>
            <a:solidFill>
              <a:srgbClr val="4572A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1184167" y="4095138"/>
            <a:ext cx="2003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- Commerce </a:t>
            </a:r>
          </a:p>
          <a:p>
            <a:r>
              <a:rPr lang="fr-FR" sz="200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-</a:t>
            </a:r>
            <a:r>
              <a:rPr lang="fr-FR" sz="200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 </a:t>
            </a:r>
            <a:r>
              <a:rPr lang="fr-FR" sz="200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Concurrence </a:t>
            </a:r>
            <a:endParaRPr lang="fr-FR" sz="2000" dirty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684055" y="4135912"/>
            <a:ext cx="2299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- Agriculture </a:t>
            </a:r>
          </a:p>
          <a:p>
            <a:pPr algn="ctr"/>
            <a:r>
              <a:rPr lang="fr-FR" sz="200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- Environnement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69122" y="4178505"/>
            <a:ext cx="20077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- Tourisme </a:t>
            </a:r>
          </a:p>
          <a:p>
            <a:pPr algn="ctr"/>
            <a:r>
              <a:rPr lang="fr-FR" sz="200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 - Éducation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115" y="5020770"/>
            <a:ext cx="772470" cy="629575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690" y="5048451"/>
            <a:ext cx="943481" cy="690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751" y="4992459"/>
            <a:ext cx="761623" cy="732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866" y="5016499"/>
            <a:ext cx="626144" cy="639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172" y="5035029"/>
            <a:ext cx="916182" cy="703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311" y="4903665"/>
            <a:ext cx="510702" cy="851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itle 1"/>
          <p:cNvSpPr txBox="1">
            <a:spLocks/>
          </p:cNvSpPr>
          <p:nvPr/>
        </p:nvSpPr>
        <p:spPr>
          <a:xfrm>
            <a:off x="90742" y="797309"/>
            <a:ext cx="8229600" cy="611336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fr-FR" sz="2600" kern="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Répartition</a:t>
            </a:r>
            <a:r>
              <a:rPr lang="fr-FR" smtClean="0"/>
              <a:t> </a:t>
            </a:r>
            <a:r>
              <a:rPr lang="fr-FR" sz="2600" kern="0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des compétences</a:t>
            </a:r>
            <a:endParaRPr lang="fr-FR" sz="2600" kern="0" dirty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63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58000" y="4869160"/>
            <a:ext cx="37804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8AC6C0"/>
                </a:solidFill>
                <a:latin typeface="Arial" panose="020B0604020202020204" pitchFamily="34" charset="0"/>
              </a:rPr>
              <a:t>UN PROGRAMME DE L’UE</a:t>
            </a:r>
          </a:p>
          <a:p>
            <a:r>
              <a:rPr lang="fr-FR" sz="2800" dirty="0">
                <a:solidFill>
                  <a:srgbClr val="8AC6C0"/>
                </a:solidFill>
                <a:latin typeface="Arial" panose="020B0604020202020204" pitchFamily="34" charset="0"/>
              </a:rPr>
              <a:t>POUR LA FISCALITÉ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56176" y="6381328"/>
            <a:ext cx="2736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>
                <a:solidFill>
                  <a:srgbClr val="E7CA4C"/>
                </a:solidFill>
                <a:latin typeface="Arial" panose="020B0604020202020204" pitchFamily="34" charset="0"/>
              </a:rPr>
              <a:t>#FairTaxationEU</a:t>
            </a:r>
            <a:endParaRPr lang="fr-FR" sz="1600" dirty="0">
              <a:solidFill>
                <a:srgbClr val="E7CA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137" y="980728"/>
            <a:ext cx="3987725" cy="2603016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943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611560" y="860929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Pourquoi avons-nous besoin d'un programme de lutte </a:t>
            </a:r>
            <a:endParaRPr lang="fr-FR" sz="2400" b="0" dirty="0" smtClean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</a:endParaRPr>
          </a:p>
          <a:p>
            <a:pPr algn="ctr"/>
            <a:r>
              <a:rPr lang="fr-FR" sz="2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contre </a:t>
            </a:r>
            <a:r>
              <a:rPr lang="fr-FR" sz="2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l’évasion fiscale?</a:t>
            </a:r>
          </a:p>
        </p:txBody>
      </p:sp>
      <p:pic>
        <p:nvPicPr>
          <p:cNvPr id="1024" name="Picture 10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67" y="1092134"/>
            <a:ext cx="8896214" cy="4641494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68274" y="4544516"/>
            <a:ext cx="48965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/>
            <a:r>
              <a:rPr lang="fr-FR" sz="16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1) prive les budgets publics de</a:t>
            </a:r>
            <a:r>
              <a:rPr lang="fr-FR" sz="1600" dirty="0">
                <a:solidFill>
                  <a:srgbClr val="6DBFBF"/>
                </a:solidFill>
                <a:latin typeface="Arial" panose="020B0604020202020204" pitchFamily="34" charset="0"/>
              </a:rPr>
              <a:t> milliards d’euros chaque année</a:t>
            </a:r>
            <a:endParaRPr lang="fr-FR" sz="16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/>
            <a:r>
              <a:rPr lang="fr-FR" sz="16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2) </a:t>
            </a:r>
            <a:r>
              <a:rPr lang="fr-FR" sz="1600" dirty="0">
                <a:solidFill>
                  <a:srgbClr val="6DBFBF"/>
                </a:solidFill>
                <a:latin typeface="Arial" panose="020B0604020202020204" pitchFamily="34" charset="0"/>
              </a:rPr>
              <a:t>alourdit la charge fiscale pesant sur les citoyens</a:t>
            </a:r>
            <a:r>
              <a:rPr lang="fr-FR" sz="1600" b="0" dirty="0" smtClean="0">
                <a:solidFill>
                  <a:srgbClr val="000000"/>
                </a:solidFill>
                <a:latin typeface="Verdana"/>
              </a:rPr>
              <a:t> </a:t>
            </a:r>
          </a:p>
          <a:p>
            <a:pPr marL="266700" indent="-266700"/>
            <a:r>
              <a:rPr lang="fr-FR" sz="16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3) entraîne des </a:t>
            </a:r>
            <a:r>
              <a:rPr lang="fr-FR" sz="1600" dirty="0">
                <a:solidFill>
                  <a:srgbClr val="6DBFBF"/>
                </a:solidFill>
                <a:latin typeface="Arial" panose="020B0604020202020204" pitchFamily="34" charset="0"/>
              </a:rPr>
              <a:t>distorsions de concurrence</a:t>
            </a:r>
            <a:r>
              <a:rPr lang="fr-FR" sz="16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 pour les entreprises qui paient leur part de l’impôt </a:t>
            </a:r>
            <a:endParaRPr lang="fr-FR" sz="1600" b="0" dirty="0">
              <a:solidFill>
                <a:srgbClr val="0F5494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81046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93018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Assiette commune consolidée pour l’impôt sur les sociétés (ACCIS)</a:t>
            </a:r>
            <a:endParaRPr lang="fr-FR" sz="16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916832"/>
            <a:ext cx="8891938" cy="37339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28" y="4072887"/>
            <a:ext cx="34558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Les États membres de l’Union perdent jusqu’à </a:t>
            </a:r>
            <a:r>
              <a:rPr lang="fr-FR" sz="1800" dirty="0">
                <a:solidFill>
                  <a:srgbClr val="8AC6C0">
                    <a:lumMod val="75000"/>
                  </a:srgbClr>
                </a:solidFill>
                <a:latin typeface="Arial" panose="020B0604020202020204" pitchFamily="34" charset="0"/>
              </a:rPr>
              <a:t>70 milliards d’euros</a:t>
            </a:r>
            <a:r>
              <a:rPr lang="fr-FR" sz="18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 par an en raison de l’évasion fiscale des entreprises </a:t>
            </a:r>
          </a:p>
        </p:txBody>
      </p:sp>
      <p:sp>
        <p:nvSpPr>
          <p:cNvPr id="7" name="Rectangle 6"/>
          <p:cNvSpPr/>
          <p:nvPr/>
        </p:nvSpPr>
        <p:spPr>
          <a:xfrm>
            <a:off x="755576" y="2609251"/>
            <a:ext cx="713657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dirty="0">
                <a:solidFill>
                  <a:srgbClr val="E7CA4C"/>
                </a:solidFill>
                <a:latin typeface="Arial" panose="020B0604020202020204" pitchFamily="34" charset="0"/>
              </a:rPr>
              <a:t>70 milliards</a:t>
            </a:r>
          </a:p>
          <a:p>
            <a:pPr algn="ctr"/>
            <a:r>
              <a:rPr lang="fr-FR" sz="1400" dirty="0">
                <a:solidFill>
                  <a:srgbClr val="E7CA4C"/>
                </a:solidFill>
                <a:latin typeface="Arial" panose="020B0604020202020204" pitchFamily="34" charset="0"/>
              </a:rPr>
              <a:t>d’euros</a:t>
            </a:r>
          </a:p>
          <a:p>
            <a:endParaRPr lang="fr-FR" sz="12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83968" y="1916030"/>
            <a:ext cx="33843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L’</a:t>
            </a:r>
            <a:r>
              <a:rPr lang="fr-FR" sz="1800" dirty="0">
                <a:solidFill>
                  <a:srgbClr val="8AC6C0">
                    <a:lumMod val="75000"/>
                  </a:srgbClr>
                </a:solidFill>
                <a:latin typeface="Arial" panose="020B0604020202020204" pitchFamily="34" charset="0"/>
              </a:rPr>
              <a:t>ACCIS</a:t>
            </a:r>
            <a:r>
              <a:rPr lang="fr-FR" sz="18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 a pour objectif: </a:t>
            </a:r>
          </a:p>
          <a:p>
            <a:endParaRPr lang="fr-FR" sz="18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de lutter contre l'évasion fiscale</a:t>
            </a:r>
          </a:p>
          <a:p>
            <a:endParaRPr lang="fr-FR" sz="18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8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de </a:t>
            </a:r>
            <a:r>
              <a:rPr lang="fr-FR" sz="18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lutter contre la planification fiscale agressive</a:t>
            </a:r>
            <a:r>
              <a:rPr lang="fr-FR" sz="18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 et les abus fiscaux transfrontières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8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8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d’offrir un </a:t>
            </a:r>
            <a:r>
              <a:rPr lang="fr-FR" sz="18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ensemble unique de règles</a:t>
            </a:r>
            <a:r>
              <a:rPr lang="fr-FR" sz="18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 que les entreprises transfrontières peuvent utiliser pour calculer leurs bénéfices imposables dans l’UE</a:t>
            </a:r>
          </a:p>
        </p:txBody>
      </p:sp>
    </p:spTree>
    <p:extLst>
      <p:ext uri="{BB962C8B-B14F-4D97-AF65-F5344CB8AC3E}">
        <p14:creationId xmlns:p14="http://schemas.microsoft.com/office/powerpoint/2010/main" val="374758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-363927" y="836712"/>
            <a:ext cx="9684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Asymétries et failles entre les systèmes nationaux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86290" y="5293136"/>
            <a:ext cx="2280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solidFill>
                  <a:srgbClr val="6DBFBF"/>
                </a:solidFill>
                <a:latin typeface="Arial" panose="020B0604020202020204" pitchFamily="34" charset="0"/>
              </a:rPr>
              <a:t>13 milliards d'euros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18278" y="2081172"/>
            <a:ext cx="4070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Fiat</a:t>
            </a:r>
            <a:r>
              <a:rPr lang="fr-FR" sz="1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 et </a:t>
            </a:r>
            <a:r>
              <a:rPr lang="fr-FR" sz="14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Starbucks</a:t>
            </a:r>
            <a:r>
              <a:rPr lang="fr-FR" sz="1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 — aide d’État illégale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86290" y="2849866"/>
            <a:ext cx="3776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McDonald’s</a:t>
            </a:r>
            <a:r>
              <a:rPr lang="fr-FR" sz="1400" b="0" dirty="0" smtClean="0">
                <a:solidFill>
                  <a:srgbClr val="000000"/>
                </a:solidFill>
                <a:latin typeface="Verdana"/>
              </a:rPr>
              <a:t> </a:t>
            </a:r>
            <a:r>
              <a:rPr lang="fr-FR" sz="1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— enquête relative à un avantage fiscal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43833" y="3881953"/>
            <a:ext cx="4778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La </a:t>
            </a:r>
            <a:r>
              <a:rPr lang="fr-FR" sz="14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Belgique</a:t>
            </a:r>
            <a:r>
              <a:rPr lang="fr-FR" sz="1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 doit récupérer </a:t>
            </a:r>
            <a:r>
              <a:rPr lang="fr-FR" sz="1400" dirty="0">
                <a:solidFill>
                  <a:srgbClr val="48A8A1"/>
                </a:solidFill>
                <a:latin typeface="Arial" panose="020B0604020202020204" pitchFamily="34" charset="0"/>
              </a:rPr>
              <a:t>700 millions d'euros </a:t>
            </a:r>
          </a:p>
          <a:p>
            <a:r>
              <a:rPr lang="fr-FR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auprès </a:t>
            </a:r>
            <a:r>
              <a:rPr lang="fr-FR" sz="1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de plus de 30 entreprises </a:t>
            </a:r>
          </a:p>
        </p:txBody>
      </p:sp>
      <p:cxnSp>
        <p:nvCxnSpPr>
          <p:cNvPr id="12" name="Straight Connector 11"/>
          <p:cNvCxnSpPr/>
          <p:nvPr/>
        </p:nvCxnSpPr>
        <p:spPr bwMode="auto">
          <a:xfrm>
            <a:off x="2594745" y="2855497"/>
            <a:ext cx="914400" cy="9144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Rectangle 16"/>
          <p:cNvSpPr/>
          <p:nvPr/>
        </p:nvSpPr>
        <p:spPr>
          <a:xfrm>
            <a:off x="235635" y="2028909"/>
            <a:ext cx="20664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Octobre 2015</a:t>
            </a:r>
          </a:p>
        </p:txBody>
      </p:sp>
      <p:cxnSp>
        <p:nvCxnSpPr>
          <p:cNvPr id="18" name="Straight Connector 17"/>
          <p:cNvCxnSpPr/>
          <p:nvPr/>
        </p:nvCxnSpPr>
        <p:spPr bwMode="auto">
          <a:xfrm>
            <a:off x="6517558" y="3109372"/>
            <a:ext cx="0" cy="1776523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Straight Connector 18"/>
          <p:cNvCxnSpPr/>
          <p:nvPr/>
        </p:nvCxnSpPr>
        <p:spPr bwMode="auto">
          <a:xfrm>
            <a:off x="2302055" y="2196602"/>
            <a:ext cx="0" cy="2927257"/>
          </a:xfrm>
          <a:prstGeom prst="line">
            <a:avLst/>
          </a:prstGeom>
          <a:noFill/>
          <a:ln w="19050" cap="flat" cmpd="sng" algn="ctr">
            <a:solidFill>
              <a:srgbClr val="6DBFB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5" name="Rectangle 34"/>
          <p:cNvSpPr/>
          <p:nvPr/>
        </p:nvSpPr>
        <p:spPr>
          <a:xfrm>
            <a:off x="0" y="2863267"/>
            <a:ext cx="22461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Décembre 2015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310" y="1812885"/>
            <a:ext cx="647665" cy="67320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111" y="2005414"/>
            <a:ext cx="550090" cy="455543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511" y="2676981"/>
            <a:ext cx="703359" cy="576064"/>
          </a:xfrm>
          <a:prstGeom prst="rect">
            <a:avLst/>
          </a:prstGeom>
        </p:spPr>
      </p:pic>
      <p:sp>
        <p:nvSpPr>
          <p:cNvPr id="39" name="Rectangle 38"/>
          <p:cNvSpPr/>
          <p:nvPr/>
        </p:nvSpPr>
        <p:spPr>
          <a:xfrm>
            <a:off x="271307" y="3685093"/>
            <a:ext cx="1886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Janvier 2016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629" y="3685093"/>
            <a:ext cx="842610" cy="842610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-94381" y="4981237"/>
            <a:ext cx="1886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8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Août 2016</a:t>
            </a:r>
          </a:p>
        </p:txBody>
      </p:sp>
      <p:sp>
        <p:nvSpPr>
          <p:cNvPr id="44" name="Rectangle 43"/>
          <p:cNvSpPr/>
          <p:nvPr/>
        </p:nvSpPr>
        <p:spPr>
          <a:xfrm>
            <a:off x="2446071" y="4981237"/>
            <a:ext cx="23203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L’Irlande </a:t>
            </a:r>
            <a:r>
              <a:rPr lang="fr-FR" sz="1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doit récupérer </a:t>
            </a:r>
          </a:p>
        </p:txBody>
      </p:sp>
      <p:sp>
        <p:nvSpPr>
          <p:cNvPr id="45" name="Rectangle 44"/>
          <p:cNvSpPr/>
          <p:nvPr/>
        </p:nvSpPr>
        <p:spPr>
          <a:xfrm>
            <a:off x="2446071" y="5862523"/>
            <a:ext cx="36952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de recettes fiscales perdues auprès d’</a:t>
            </a:r>
            <a:r>
              <a:rPr lang="fr-FR" sz="14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Apple</a:t>
            </a:r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9995">
            <a:off x="6076934" y="4786009"/>
            <a:ext cx="1038443" cy="1270127"/>
          </a:xfrm>
          <a:prstGeom prst="rect">
            <a:avLst/>
          </a:prstGeom>
        </p:spPr>
      </p:pic>
      <p:sp>
        <p:nvSpPr>
          <p:cNvPr id="50" name="Oval 49"/>
          <p:cNvSpPr/>
          <p:nvPr/>
        </p:nvSpPr>
        <p:spPr bwMode="auto">
          <a:xfrm>
            <a:off x="2230047" y="2120908"/>
            <a:ext cx="152210" cy="152210"/>
          </a:xfrm>
          <a:prstGeom prst="ellipse">
            <a:avLst/>
          </a:prstGeom>
          <a:solidFill>
            <a:srgbClr val="6DBFB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51" name="Oval 50"/>
          <p:cNvSpPr/>
          <p:nvPr/>
        </p:nvSpPr>
        <p:spPr bwMode="auto">
          <a:xfrm>
            <a:off x="2230047" y="2956439"/>
            <a:ext cx="152210" cy="152210"/>
          </a:xfrm>
          <a:prstGeom prst="ellipse">
            <a:avLst/>
          </a:prstGeom>
          <a:solidFill>
            <a:srgbClr val="6DBFB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52" name="Oval 51"/>
          <p:cNvSpPr/>
          <p:nvPr/>
        </p:nvSpPr>
        <p:spPr bwMode="auto">
          <a:xfrm>
            <a:off x="2225950" y="3769897"/>
            <a:ext cx="152210" cy="152210"/>
          </a:xfrm>
          <a:prstGeom prst="ellipse">
            <a:avLst/>
          </a:prstGeom>
          <a:solidFill>
            <a:srgbClr val="6DBFB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53" name="Oval 52"/>
          <p:cNvSpPr/>
          <p:nvPr/>
        </p:nvSpPr>
        <p:spPr bwMode="auto">
          <a:xfrm>
            <a:off x="2223190" y="5047754"/>
            <a:ext cx="152210" cy="152210"/>
          </a:xfrm>
          <a:prstGeom prst="ellipse">
            <a:avLst/>
          </a:prstGeom>
          <a:solidFill>
            <a:srgbClr val="6DBFB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cxnSp>
        <p:nvCxnSpPr>
          <p:cNvPr id="56" name="Straight Connector 55"/>
          <p:cNvCxnSpPr/>
          <p:nvPr/>
        </p:nvCxnSpPr>
        <p:spPr bwMode="auto">
          <a:xfrm>
            <a:off x="2299295" y="5153865"/>
            <a:ext cx="6857" cy="1339540"/>
          </a:xfrm>
          <a:prstGeom prst="line">
            <a:avLst/>
          </a:prstGeom>
          <a:noFill/>
          <a:ln w="19050" cap="flat" cmpd="sng" algn="ctr">
            <a:solidFill>
              <a:srgbClr val="6DBFBF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63706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23280"/>
            <a:ext cx="8280920" cy="523005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0" y="95870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Stratégie extérieure </a:t>
            </a: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2487884" y="2800673"/>
            <a:ext cx="914400" cy="9144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Rectangle 13"/>
          <p:cNvSpPr/>
          <p:nvPr/>
        </p:nvSpPr>
        <p:spPr bwMode="auto">
          <a:xfrm>
            <a:off x="323528" y="2492895"/>
            <a:ext cx="8518592" cy="3024337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 dirty="0">
              <a:solidFill>
                <a:srgbClr val="0F54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7504" y="4188126"/>
            <a:ext cx="18722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Des critères </a:t>
            </a:r>
          </a:p>
          <a:p>
            <a:pPr algn="ctr"/>
            <a:r>
              <a:rPr lang="fr-FR" sz="14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de bonne gouvernance fiscale mis à jour</a:t>
            </a:r>
            <a:r>
              <a:rPr lang="fr-FR" sz="1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205699" y="2685216"/>
            <a:ext cx="27326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Nous proposons:</a:t>
            </a:r>
          </a:p>
        </p:txBody>
      </p:sp>
      <p:cxnSp>
        <p:nvCxnSpPr>
          <p:cNvPr id="23" name="Straight Connector 22"/>
          <p:cNvCxnSpPr/>
          <p:nvPr/>
        </p:nvCxnSpPr>
        <p:spPr bwMode="auto">
          <a:xfrm>
            <a:off x="6410697" y="3054548"/>
            <a:ext cx="0" cy="1776523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Connector 23"/>
          <p:cNvCxnSpPr/>
          <p:nvPr/>
        </p:nvCxnSpPr>
        <p:spPr bwMode="auto">
          <a:xfrm>
            <a:off x="5508104" y="3198563"/>
            <a:ext cx="0" cy="1704515"/>
          </a:xfrm>
          <a:prstGeom prst="line">
            <a:avLst/>
          </a:prstGeom>
          <a:noFill/>
          <a:ln w="9525" cap="flat" cmpd="sng" algn="ctr">
            <a:solidFill>
              <a:srgbClr val="6DBFB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Straight Connector 24"/>
          <p:cNvCxnSpPr/>
          <p:nvPr/>
        </p:nvCxnSpPr>
        <p:spPr bwMode="auto">
          <a:xfrm>
            <a:off x="3707904" y="3198563"/>
            <a:ext cx="0" cy="1704515"/>
          </a:xfrm>
          <a:prstGeom prst="line">
            <a:avLst/>
          </a:prstGeom>
          <a:noFill/>
          <a:ln w="9525" cap="flat" cmpd="sng" algn="ctr">
            <a:solidFill>
              <a:srgbClr val="6DBFB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" name="Straight Connector 25"/>
          <p:cNvCxnSpPr/>
          <p:nvPr/>
        </p:nvCxnSpPr>
        <p:spPr bwMode="auto">
          <a:xfrm>
            <a:off x="1907704" y="3198563"/>
            <a:ext cx="0" cy="1704515"/>
          </a:xfrm>
          <a:prstGeom prst="line">
            <a:avLst/>
          </a:prstGeom>
          <a:noFill/>
          <a:ln w="9525" cap="flat" cmpd="sng" algn="ctr">
            <a:solidFill>
              <a:srgbClr val="6DBFB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Straight Connector 28"/>
          <p:cNvCxnSpPr/>
          <p:nvPr/>
        </p:nvCxnSpPr>
        <p:spPr bwMode="auto">
          <a:xfrm>
            <a:off x="7308304" y="3198563"/>
            <a:ext cx="0" cy="1704515"/>
          </a:xfrm>
          <a:prstGeom prst="line">
            <a:avLst/>
          </a:prstGeom>
          <a:noFill/>
          <a:ln w="9525" cap="flat" cmpd="sng" algn="ctr">
            <a:solidFill>
              <a:srgbClr val="6DBFB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" name="TextBox 29"/>
          <p:cNvSpPr txBox="1"/>
          <p:nvPr/>
        </p:nvSpPr>
        <p:spPr>
          <a:xfrm>
            <a:off x="7308304" y="4218923"/>
            <a:ext cx="165618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Un nouveau </a:t>
            </a:r>
            <a:r>
              <a:rPr lang="fr-FR" sz="14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processus de recensement dans l'Union</a:t>
            </a:r>
            <a:r>
              <a:rPr lang="fr-FR" sz="1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 des pays tiers qui ne respectent pas les règles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779912" y="4218923"/>
            <a:ext cx="16561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Une </a:t>
            </a:r>
            <a:r>
              <a:rPr lang="fr-FR" sz="14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aide</a:t>
            </a:r>
            <a:r>
              <a:rPr lang="fr-FR" sz="1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 aux pays en développement 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508104" y="4218923"/>
            <a:ext cx="165618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Des </a:t>
            </a:r>
            <a:r>
              <a:rPr lang="fr-FR" sz="14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conditions de bonne gouvernance fiscale</a:t>
            </a:r>
            <a:r>
              <a:rPr lang="fr-FR" sz="1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 pour les fonds de l’Union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051720" y="4218923"/>
            <a:ext cx="16561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Des </a:t>
            </a:r>
            <a:r>
              <a:rPr lang="fr-FR" sz="14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clauses fiscales</a:t>
            </a:r>
            <a:r>
              <a:rPr lang="fr-FR" sz="1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 dans les accords internationaux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27" y="3266785"/>
            <a:ext cx="857938" cy="79587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002" y="3340175"/>
            <a:ext cx="1029874" cy="74333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835" y="3199472"/>
            <a:ext cx="566124" cy="973596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129" y="3198562"/>
            <a:ext cx="934703" cy="89299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11045" y="3136611"/>
            <a:ext cx="333363" cy="1003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49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-20726" y="93093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Prochaines étapes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39752" y="4941168"/>
            <a:ext cx="5832648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Échange d’informations relatives aux comptes financiers avec la Suisse, l'Andorre et Monaco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Transposition effective de la directive sur la lutte contre l’évasion fiscale</a:t>
            </a: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2775916" y="3646696"/>
            <a:ext cx="914400" cy="9144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Straight Connector 22"/>
          <p:cNvCxnSpPr/>
          <p:nvPr/>
        </p:nvCxnSpPr>
        <p:spPr bwMode="auto">
          <a:xfrm>
            <a:off x="6698729" y="3900571"/>
            <a:ext cx="0" cy="1776523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Straight Connector 26"/>
          <p:cNvCxnSpPr>
            <a:stCxn id="28" idx="4"/>
          </p:cNvCxnSpPr>
          <p:nvPr/>
        </p:nvCxnSpPr>
        <p:spPr bwMode="auto">
          <a:xfrm flipH="1">
            <a:off x="1981215" y="1636994"/>
            <a:ext cx="4097" cy="4240278"/>
          </a:xfrm>
          <a:prstGeom prst="line">
            <a:avLst/>
          </a:prstGeom>
          <a:noFill/>
          <a:ln w="19050" cap="flat" cmpd="sng" algn="ctr">
            <a:solidFill>
              <a:srgbClr val="6DBFB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" name="Oval 27"/>
          <p:cNvSpPr/>
          <p:nvPr/>
        </p:nvSpPr>
        <p:spPr bwMode="auto">
          <a:xfrm>
            <a:off x="1909207" y="1484784"/>
            <a:ext cx="152210" cy="152210"/>
          </a:xfrm>
          <a:prstGeom prst="ellipse">
            <a:avLst/>
          </a:prstGeom>
          <a:solidFill>
            <a:srgbClr val="6DBFB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1907704" y="3162132"/>
            <a:ext cx="152210" cy="152210"/>
          </a:xfrm>
          <a:prstGeom prst="ellipse">
            <a:avLst/>
          </a:prstGeom>
          <a:solidFill>
            <a:srgbClr val="6DBFB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1900847" y="4818316"/>
            <a:ext cx="152210" cy="152210"/>
          </a:xfrm>
          <a:prstGeom prst="ellipse">
            <a:avLst/>
          </a:prstGeom>
          <a:solidFill>
            <a:srgbClr val="6DBFB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97139" y="1392597"/>
            <a:ext cx="6399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>
                <a:solidFill>
                  <a:srgbClr val="6DBFBF"/>
                </a:solidFill>
                <a:latin typeface="Arial" panose="020B0604020202020204" pitchFamily="34" charset="0"/>
              </a:rPr>
              <a:t>2016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199598" y="3068960"/>
            <a:ext cx="6399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>
                <a:solidFill>
                  <a:srgbClr val="6DBFBF"/>
                </a:solidFill>
                <a:latin typeface="Arial" panose="020B0604020202020204" pitchFamily="34" charset="0"/>
              </a:rPr>
              <a:t>2017</a:t>
            </a:r>
          </a:p>
        </p:txBody>
      </p:sp>
      <p:sp>
        <p:nvSpPr>
          <p:cNvPr id="43" name="Rectangle 42"/>
          <p:cNvSpPr/>
          <p:nvPr/>
        </p:nvSpPr>
        <p:spPr>
          <a:xfrm>
            <a:off x="1205052" y="4725144"/>
            <a:ext cx="6399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>
                <a:solidFill>
                  <a:srgbClr val="6DBFBF"/>
                </a:solidFill>
                <a:latin typeface="Arial" panose="020B0604020202020204" pitchFamily="34" charset="0"/>
              </a:rPr>
              <a:t>2018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6698" y="1636994"/>
            <a:ext cx="5472609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Proposition de relance de l’assiette commune consolidée pour l’impôt sur les sociétés (</a:t>
            </a:r>
            <a:r>
              <a:rPr lang="fr-FR" sz="18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ACCIS</a:t>
            </a:r>
            <a:r>
              <a:rPr lang="fr-FR" sz="16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)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Proposition relative aux </a:t>
            </a:r>
            <a:r>
              <a:rPr lang="fr-FR" sz="18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mécanismes de règlement des différends en matière de double imposition</a:t>
            </a:r>
            <a:r>
              <a:rPr lang="fr-FR" sz="16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 entre les États membres</a:t>
            </a:r>
          </a:p>
        </p:txBody>
      </p:sp>
      <p:sp>
        <p:nvSpPr>
          <p:cNvPr id="8" name="Rectangle 7"/>
          <p:cNvSpPr/>
          <p:nvPr/>
        </p:nvSpPr>
        <p:spPr>
          <a:xfrm>
            <a:off x="2356698" y="3345379"/>
            <a:ext cx="5745205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Première </a:t>
            </a:r>
            <a:r>
              <a:rPr lang="fr-FR" sz="18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liste commune de l’Union recensant les pays tiers</a:t>
            </a:r>
            <a:r>
              <a:rPr lang="fr-FR" sz="16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 qui refusent de respecter les normes de bonne gouvernance fiscale</a:t>
            </a:r>
          </a:p>
          <a:p>
            <a:pPr marL="171450" indent="-1714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Nouvelles </a:t>
            </a:r>
            <a:r>
              <a:rPr lang="fr-FR" sz="18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règles de l’Union concernant les déclarations pays par pays</a:t>
            </a:r>
            <a:r>
              <a:rPr lang="fr-FR" sz="16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</a:rPr>
              <a:t> entre les autorités fiscales</a:t>
            </a:r>
          </a:p>
        </p:txBody>
      </p:sp>
      <p:cxnSp>
        <p:nvCxnSpPr>
          <p:cNvPr id="44" name="Straight Connector 43"/>
          <p:cNvCxnSpPr/>
          <p:nvPr/>
        </p:nvCxnSpPr>
        <p:spPr bwMode="auto">
          <a:xfrm flipH="1">
            <a:off x="2339752" y="3212976"/>
            <a:ext cx="4608512" cy="0"/>
          </a:xfrm>
          <a:prstGeom prst="line">
            <a:avLst/>
          </a:prstGeom>
          <a:noFill/>
          <a:ln w="12700" cap="flat" cmpd="sng" algn="ctr">
            <a:solidFill>
              <a:srgbClr val="E7CA4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5" name="Straight Connector 44"/>
          <p:cNvCxnSpPr/>
          <p:nvPr/>
        </p:nvCxnSpPr>
        <p:spPr bwMode="auto">
          <a:xfrm flipH="1">
            <a:off x="2339752" y="4869160"/>
            <a:ext cx="4608512" cy="0"/>
          </a:xfrm>
          <a:prstGeom prst="line">
            <a:avLst/>
          </a:prstGeom>
          <a:noFill/>
          <a:ln w="12700" cap="flat" cmpd="sng" algn="ctr">
            <a:solidFill>
              <a:srgbClr val="E7CA4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45333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520" y="6381328"/>
            <a:ext cx="2736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E7CA4C"/>
                </a:solidFill>
                <a:latin typeface="Arial" panose="020B0604020202020204" pitchFamily="34" charset="0"/>
              </a:rPr>
              <a:t>#FairTaxationEU</a:t>
            </a:r>
            <a:endParaRPr lang="fr-FR" sz="1600" dirty="0">
              <a:solidFill>
                <a:srgbClr val="E7CA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610" y="978542"/>
            <a:ext cx="3882615" cy="25914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Isosceles Triangle 7">
            <a:hlinkClick r:id="rId4" action="ppaction://hlinksldjump"/>
          </p:cNvPr>
          <p:cNvSpPr/>
          <p:nvPr/>
        </p:nvSpPr>
        <p:spPr bwMode="auto">
          <a:xfrm>
            <a:off x="5209082" y="2295713"/>
            <a:ext cx="1296144" cy="1285191"/>
          </a:xfrm>
          <a:prstGeom prst="triangle">
            <a:avLst>
              <a:gd name="adj" fmla="val 100000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fr-FR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9" name="Curved Right Arrow 8">
            <a:hlinkClick r:id="rId4" action="ppaction://hlinksldjump"/>
          </p:cNvPr>
          <p:cNvSpPr/>
          <p:nvPr/>
        </p:nvSpPr>
        <p:spPr bwMode="auto">
          <a:xfrm rot="10800000">
            <a:off x="5730940" y="2739607"/>
            <a:ext cx="775714" cy="830344"/>
          </a:xfrm>
          <a:prstGeom prst="curvedRightArrow">
            <a:avLst>
              <a:gd name="adj1" fmla="val 33101"/>
              <a:gd name="adj2" fmla="val 53521"/>
              <a:gd name="adj3" fmla="val 31589"/>
            </a:avLst>
          </a:prstGeom>
          <a:solidFill>
            <a:schemeClr val="accent6"/>
          </a:solidFill>
          <a:ln>
            <a:solidFill>
              <a:schemeClr val="tx2"/>
            </a:solidFill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fr-FR" sz="1200" b="0">
              <a:solidFill>
                <a:srgbClr val="0F5494"/>
              </a:solidFill>
              <a:latin typeface="Verdana"/>
            </a:endParaRPr>
          </a:p>
        </p:txBody>
      </p:sp>
      <p:pic>
        <p:nvPicPr>
          <p:cNvPr id="10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9"/>
          <a:stretch/>
        </p:blipFill>
        <p:spPr bwMode="auto">
          <a:xfrm>
            <a:off x="2622610" y="4941168"/>
            <a:ext cx="3882615" cy="19168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10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74"/>
          <a:stretch/>
        </p:blipFill>
        <p:spPr>
          <a:xfrm>
            <a:off x="4527798" y="4938446"/>
            <a:ext cx="1977426" cy="1922275"/>
          </a:xfrm>
          <a:prstGeom prst="rect">
            <a:avLst/>
          </a:prstGeom>
        </p:spPr>
      </p:pic>
      <p:sp>
        <p:nvSpPr>
          <p:cNvPr id="12" name="Isosceles Triangle 11">
            <a:hlinkClick r:id="rId8" action="ppaction://hlinksldjump"/>
          </p:cNvPr>
          <p:cNvSpPr/>
          <p:nvPr/>
        </p:nvSpPr>
        <p:spPr bwMode="auto">
          <a:xfrm>
            <a:off x="5142482" y="5534913"/>
            <a:ext cx="1362742" cy="1317171"/>
          </a:xfrm>
          <a:prstGeom prst="triangle">
            <a:avLst>
              <a:gd name="adj" fmla="val 100000"/>
            </a:avLst>
          </a:prstGeom>
          <a:solidFill>
            <a:srgbClr val="F8CB28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fr-FR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3" name="Curved Right Arrow 12">
            <a:hlinkClick r:id="rId8" action="ppaction://hlinksldjump"/>
          </p:cNvPr>
          <p:cNvSpPr/>
          <p:nvPr/>
        </p:nvSpPr>
        <p:spPr bwMode="auto">
          <a:xfrm>
            <a:off x="5730940" y="6033099"/>
            <a:ext cx="775714" cy="830344"/>
          </a:xfrm>
          <a:prstGeom prst="curvedRightArrow">
            <a:avLst>
              <a:gd name="adj1" fmla="val 33101"/>
              <a:gd name="adj2" fmla="val 53521"/>
              <a:gd name="adj3" fmla="val 31589"/>
            </a:avLst>
          </a:prstGeom>
          <a:solidFill>
            <a:schemeClr val="accent6"/>
          </a:solidFill>
          <a:ln>
            <a:solidFill>
              <a:schemeClr val="tx2"/>
            </a:solidFill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fr-FR" sz="1200" b="0">
              <a:solidFill>
                <a:srgbClr val="0F5494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32389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092280" y="6381328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600" dirty="0">
                <a:solidFill>
                  <a:srgbClr val="8CB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GB" sz="1600" dirty="0" err="1">
                <a:solidFill>
                  <a:srgbClr val="8CB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DeepeningEMU</a:t>
            </a:r>
            <a:endParaRPr lang="en-GB" sz="1600" dirty="0">
              <a:solidFill>
                <a:srgbClr val="8CBC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58000" y="4870800"/>
            <a:ext cx="42304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FBC3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COMPLÉTER L'UNION ÉCONOMIQUE ET MONÉTAIRE</a:t>
            </a:r>
            <a:endParaRPr lang="en-GB" sz="2800" dirty="0">
              <a:solidFill>
                <a:srgbClr val="FBC3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934"/>
          <a:stretch/>
        </p:blipFill>
        <p:spPr bwMode="auto">
          <a:xfrm>
            <a:off x="2627785" y="980728"/>
            <a:ext cx="3887316" cy="2592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395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234771" y="1144642"/>
            <a:ext cx="961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Approfondir l'Union économique et monétaire</a:t>
            </a:r>
            <a:endParaRPr lang="en-GB" sz="24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38777" y="3848891"/>
            <a:ext cx="22561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Mécanisme européen de stabilité</a:t>
            </a:r>
            <a:endParaRPr lang="en-GB" sz="16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10528" y="3848891"/>
            <a:ext cx="15219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Union bancaire</a:t>
            </a:r>
            <a:endParaRPr lang="en-GB" sz="16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81282" y="3848890"/>
            <a:ext cx="2875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Représentation unifiée de la zone euro</a:t>
            </a:r>
            <a:endParaRPr lang="en-GB" sz="16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530" y="4509120"/>
            <a:ext cx="1427419" cy="900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906792" y="1698915"/>
            <a:ext cx="17170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Conseils consultatifs nationaux</a:t>
            </a:r>
            <a:endParaRPr lang="en-GB" sz="16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908" y="2529000"/>
            <a:ext cx="875373" cy="900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587" y="4477365"/>
            <a:ext cx="1143845" cy="900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122" y="4552836"/>
            <a:ext cx="959434" cy="900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379031" y="1704832"/>
            <a:ext cx="2031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Règles budgétaires plus adaptées</a:t>
            </a:r>
            <a:endParaRPr lang="en-GB" sz="16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994" y="2526718"/>
            <a:ext cx="689926" cy="900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1997" y="1698915"/>
            <a:ext cx="2509163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6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Semestre européen de coordination des politiques économiques</a:t>
            </a:r>
            <a:endParaRPr lang="en-GB" sz="16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14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24" y="2529000"/>
            <a:ext cx="916450" cy="90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283968" y="1698915"/>
            <a:ext cx="28952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err="1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Procédure</a:t>
            </a:r>
            <a:r>
              <a:rPr lang="en-GB" sz="16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concernant</a:t>
            </a:r>
            <a:r>
              <a:rPr lang="en-GB" sz="16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en-GB" sz="1600" dirty="0" err="1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déséquilibres</a:t>
            </a:r>
            <a:r>
              <a:rPr lang="en-GB" sz="16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macroéconomiques</a:t>
            </a:r>
            <a:endParaRPr lang="en-GB" sz="16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887" y="2526718"/>
            <a:ext cx="981278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02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64023" y="954453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Réformes</a:t>
            </a:r>
            <a:r>
              <a:rPr lang="en-GB" sz="2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menées</a:t>
            </a:r>
            <a:r>
              <a:rPr lang="en-GB" sz="2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en-GB" sz="2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bien</a:t>
            </a:r>
            <a:r>
              <a:rPr lang="en-GB" sz="2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2 premières </a:t>
            </a:r>
            <a:r>
              <a:rPr lang="en-GB" sz="2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années</a:t>
            </a:r>
            <a:endParaRPr lang="en-GB" sz="24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51111" y="2958868"/>
            <a:ext cx="692497" cy="93610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GB" sz="1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European</a:t>
            </a:r>
          </a:p>
          <a:p>
            <a:pPr algn="ctr"/>
            <a:r>
              <a:rPr lang="en-GB" sz="1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Council /</a:t>
            </a:r>
            <a:br>
              <a:rPr lang="en-GB" sz="1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Council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403372" y="1706987"/>
            <a:ext cx="6505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Flexibilité dans le cadre des règles du pacte de stabilité et de croissance</a:t>
            </a:r>
            <a:endParaRPr lang="en-GB" sz="20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81296" y="3100530"/>
            <a:ext cx="65024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20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Rationalisation et renforcement du semestre européen</a:t>
            </a: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915562" y="2708920"/>
            <a:ext cx="7184830" cy="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2" name="Group 11"/>
          <p:cNvGrpSpPr/>
          <p:nvPr/>
        </p:nvGrpSpPr>
        <p:grpSpPr>
          <a:xfrm>
            <a:off x="843554" y="3005273"/>
            <a:ext cx="1245577" cy="889699"/>
            <a:chOff x="874394" y="3037063"/>
            <a:chExt cx="1646222" cy="1175874"/>
          </a:xfrm>
        </p:grpSpPr>
        <p:sp>
          <p:nvSpPr>
            <p:cNvPr id="10" name="Oval 9"/>
            <p:cNvSpPr/>
            <p:nvPr/>
          </p:nvSpPr>
          <p:spPr bwMode="auto">
            <a:xfrm>
              <a:off x="1153134" y="3080341"/>
              <a:ext cx="1100818" cy="1100818"/>
            </a:xfrm>
            <a:prstGeom prst="ellipse">
              <a:avLst/>
            </a:prstGeom>
            <a:noFill/>
            <a:ln w="57150" cap="flat" cmpd="sng" algn="ctr">
              <a:solidFill>
                <a:srgbClr val="FFD62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en-GB" sz="1200" b="0">
                <a:solidFill>
                  <a:srgbClr val="0F5494"/>
                </a:solidFill>
                <a:latin typeface="Verdana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4394" y="3037063"/>
              <a:ext cx="1646222" cy="1175874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/>
        </p:nvGrpSpPr>
        <p:grpSpPr>
          <a:xfrm>
            <a:off x="1060727" y="1416118"/>
            <a:ext cx="867459" cy="1214444"/>
            <a:chOff x="1108526" y="1240868"/>
            <a:chExt cx="1159218" cy="162290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76682" y="1472712"/>
              <a:ext cx="1622906" cy="1159218"/>
            </a:xfrm>
            <a:prstGeom prst="rect">
              <a:avLst/>
            </a:prstGeom>
          </p:spPr>
        </p:pic>
        <p:sp>
          <p:nvSpPr>
            <p:cNvPr id="19" name="Oval 18"/>
            <p:cNvSpPr/>
            <p:nvPr/>
          </p:nvSpPr>
          <p:spPr bwMode="auto">
            <a:xfrm>
              <a:off x="1119412" y="1474723"/>
              <a:ext cx="1100818" cy="1100818"/>
            </a:xfrm>
            <a:prstGeom prst="ellipse">
              <a:avLst/>
            </a:prstGeom>
            <a:noFill/>
            <a:ln w="57150" cap="flat" cmpd="sng" algn="ctr">
              <a:solidFill>
                <a:srgbClr val="FFD62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en-GB" sz="1200" b="0">
                <a:solidFill>
                  <a:srgbClr val="0F5494"/>
                </a:solidFill>
                <a:latin typeface="Verdana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2387225" y="4911388"/>
            <a:ext cx="62646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20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UEM approfondie et plus équitable</a:t>
            </a:r>
          </a:p>
        </p:txBody>
      </p:sp>
      <p:cxnSp>
        <p:nvCxnSpPr>
          <p:cNvPr id="21" name="Straight Connector 20"/>
          <p:cNvCxnSpPr/>
          <p:nvPr/>
        </p:nvCxnSpPr>
        <p:spPr bwMode="auto">
          <a:xfrm>
            <a:off x="915562" y="4221088"/>
            <a:ext cx="7184830" cy="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9" name="Group 8"/>
          <p:cNvGrpSpPr/>
          <p:nvPr/>
        </p:nvGrpSpPr>
        <p:grpSpPr>
          <a:xfrm>
            <a:off x="867101" y="4635816"/>
            <a:ext cx="1245577" cy="889699"/>
            <a:chOff x="867101" y="5131589"/>
            <a:chExt cx="1245577" cy="889699"/>
          </a:xfrm>
        </p:grpSpPr>
        <p:grpSp>
          <p:nvGrpSpPr>
            <p:cNvPr id="7" name="Group 6"/>
            <p:cNvGrpSpPr/>
            <p:nvPr/>
          </p:nvGrpSpPr>
          <p:grpSpPr>
            <a:xfrm>
              <a:off x="867101" y="5131589"/>
              <a:ext cx="1245577" cy="889699"/>
              <a:chOff x="867101" y="5131589"/>
              <a:chExt cx="1245577" cy="889699"/>
            </a:xfrm>
          </p:grpSpPr>
          <p:grpSp>
            <p:nvGrpSpPr>
              <p:cNvPr id="23" name="Group 22"/>
              <p:cNvGrpSpPr/>
              <p:nvPr/>
            </p:nvGrpSpPr>
            <p:grpSpPr>
              <a:xfrm>
                <a:off x="867101" y="5131589"/>
                <a:ext cx="1245577" cy="889699"/>
                <a:chOff x="874394" y="3037063"/>
                <a:chExt cx="1646222" cy="1175874"/>
              </a:xfrm>
            </p:grpSpPr>
            <p:sp>
              <p:nvSpPr>
                <p:cNvPr id="25" name="Oval 24"/>
                <p:cNvSpPr/>
                <p:nvPr/>
              </p:nvSpPr>
              <p:spPr bwMode="auto">
                <a:xfrm>
                  <a:off x="1153134" y="3080341"/>
                  <a:ext cx="1100818" cy="1100818"/>
                </a:xfrm>
                <a:prstGeom prst="ellipse">
                  <a:avLst/>
                </a:prstGeom>
                <a:noFill/>
                <a:ln w="57150" cap="flat" cmpd="sng" algn="ctr">
                  <a:solidFill>
                    <a:srgbClr val="FFD624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3175"/>
                  <a:endParaRPr lang="en-GB" sz="1200" b="0">
                    <a:solidFill>
                      <a:srgbClr val="0F5494"/>
                    </a:solidFill>
                    <a:latin typeface="Verdana"/>
                  </a:endParaRPr>
                </a:p>
              </p:txBody>
            </p:sp>
            <p:pic>
              <p:nvPicPr>
                <p:cNvPr id="26" name="Picture 25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74394" y="3037063"/>
                  <a:ext cx="1646222" cy="1175874"/>
                </a:xfrm>
                <a:prstGeom prst="rect">
                  <a:avLst/>
                </a:prstGeom>
              </p:spPr>
            </p:pic>
          </p:grpSp>
          <p:sp>
            <p:nvSpPr>
              <p:cNvPr id="2" name="Oval 1"/>
              <p:cNvSpPr/>
              <p:nvPr/>
            </p:nvSpPr>
            <p:spPr bwMode="auto">
              <a:xfrm>
                <a:off x="1135955" y="5301208"/>
                <a:ext cx="699741" cy="64807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3175"/>
                <a:endParaRPr lang="en-GB" sz="1200" b="0">
                  <a:solidFill>
                    <a:srgbClr val="0F5494"/>
                  </a:solidFill>
                  <a:latin typeface="Verdana"/>
                </a:endParaRPr>
              </a:p>
            </p:txBody>
          </p:sp>
        </p:grp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846" y="5589240"/>
              <a:ext cx="501842" cy="264765"/>
            </a:xfrm>
            <a:prstGeom prst="rect">
              <a:avLst/>
            </a:prstGeom>
          </p:spPr>
        </p:pic>
        <p:sp>
          <p:nvSpPr>
            <p:cNvPr id="8" name="Oval Callout 7"/>
            <p:cNvSpPr/>
            <p:nvPr/>
          </p:nvSpPr>
          <p:spPr bwMode="auto">
            <a:xfrm>
              <a:off x="1257418" y="5301208"/>
              <a:ext cx="432048" cy="275230"/>
            </a:xfrm>
            <a:prstGeom prst="wedgeEllipseCallout">
              <a:avLst/>
            </a:prstGeom>
            <a:solidFill>
              <a:schemeClr val="bg1"/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en-GB" sz="1200" b="0">
                <a:solidFill>
                  <a:srgbClr val="0F5494"/>
                </a:solidFill>
                <a:latin typeface="Verdana"/>
              </a:endParaRPr>
            </a:p>
          </p:txBody>
        </p:sp>
        <p:sp>
          <p:nvSpPr>
            <p:cNvPr id="28" name="Oval Callout 27"/>
            <p:cNvSpPr/>
            <p:nvPr/>
          </p:nvSpPr>
          <p:spPr bwMode="auto">
            <a:xfrm>
              <a:off x="1409818" y="5453608"/>
              <a:ext cx="432048" cy="275230"/>
            </a:xfrm>
            <a:prstGeom prst="wedgeEllipseCallout">
              <a:avLst/>
            </a:prstGeom>
            <a:solidFill>
              <a:schemeClr val="bg1"/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en-GB" sz="1200" b="0">
                <a:solidFill>
                  <a:srgbClr val="0F5494"/>
                </a:solidFill>
                <a:latin typeface="Verdan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401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9551" y="1392878"/>
            <a:ext cx="8242259" cy="4615702"/>
          </a:xfrm>
          <a:prstGeom prst="rect">
            <a:avLst/>
          </a:prstGeom>
          <a:solidFill>
            <a:srgbClr val="EBF2FF"/>
          </a:solidFill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srgbClr val="FFFF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060" y="1408645"/>
            <a:ext cx="1551317" cy="6593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5946" y="1507507"/>
            <a:ext cx="3141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Droit primaire</a:t>
            </a:r>
          </a:p>
        </p:txBody>
      </p:sp>
      <p:sp>
        <p:nvSpPr>
          <p:cNvPr id="6" name="Rectangle 5"/>
          <p:cNvSpPr/>
          <p:nvPr/>
        </p:nvSpPr>
        <p:spPr>
          <a:xfrm>
            <a:off x="827584" y="2141478"/>
            <a:ext cx="7954227" cy="3867101"/>
          </a:xfrm>
          <a:prstGeom prst="rect">
            <a:avLst/>
          </a:prstGeom>
          <a:solidFill>
            <a:srgbClr val="D2F1F6"/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7615" y="2141478"/>
            <a:ext cx="3842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Droit dérivé</a:t>
            </a:r>
          </a:p>
        </p:txBody>
      </p:sp>
      <p:sp>
        <p:nvSpPr>
          <p:cNvPr id="8" name="Rectangle 7"/>
          <p:cNvSpPr/>
          <p:nvPr/>
        </p:nvSpPr>
        <p:spPr>
          <a:xfrm>
            <a:off x="971601" y="2596546"/>
            <a:ext cx="2327276" cy="339333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62110" y="2694095"/>
            <a:ext cx="2371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u="sng" dirty="0">
                <a:solidFill>
                  <a:srgbClr val="FFFFFF"/>
                </a:solidFill>
                <a:latin typeface="Arial" panose="020B0604020202020204" pitchFamily="34" charset="0"/>
              </a:rPr>
              <a:t>Non contraignant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471490" y="2596546"/>
            <a:ext cx="5278630" cy="3393330"/>
          </a:xfrm>
          <a:prstGeom prst="rect">
            <a:avLst/>
          </a:prstGeom>
          <a:solidFill>
            <a:srgbClr val="703B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 sz="2800" dirty="0">
              <a:solidFill>
                <a:srgbClr val="FFFFFF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624945" y="2694095"/>
            <a:ext cx="18173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u="sng" dirty="0">
                <a:solidFill>
                  <a:srgbClr val="FFFFFF"/>
                </a:solidFill>
                <a:latin typeface="Arial" panose="020B0604020202020204" pitchFamily="34" charset="0"/>
              </a:rPr>
              <a:t>Contraignant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604104" y="3305946"/>
            <a:ext cx="1542134" cy="252778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srgbClr val="FFFFFF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82398" y="3316107"/>
            <a:ext cx="18021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FFFFFF"/>
                </a:solidFill>
                <a:latin typeface="Arial" panose="020B0604020202020204" pitchFamily="34" charset="0"/>
              </a:rPr>
              <a:t>RÈGLEMENTS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337222" y="3305946"/>
            <a:ext cx="1571617" cy="252778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srgbClr val="FFFFFF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447449" y="3316107"/>
            <a:ext cx="14740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FFFFFF"/>
                </a:solidFill>
                <a:latin typeface="Arial" panose="020B0604020202020204" pitchFamily="34" charset="0"/>
              </a:rPr>
              <a:t>DIRECTIVES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108533" y="3305335"/>
            <a:ext cx="1571617" cy="2517277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srgbClr val="FFFFFF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171095" y="3329186"/>
            <a:ext cx="1528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FFFFFF"/>
                </a:solidFill>
                <a:latin typeface="Arial" panose="020B0604020202020204" pitchFamily="34" charset="0"/>
              </a:rPr>
              <a:t>DÉCISIONS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652" y="3922247"/>
            <a:ext cx="494132" cy="5305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98322" y="3381471"/>
            <a:ext cx="22991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600" b="1" dirty="0">
                <a:solidFill>
                  <a:srgbClr val="FFFFFF"/>
                </a:solidFill>
                <a:latin typeface="Arial" panose="020B0604020202020204" pitchFamily="34" charset="0"/>
              </a:rPr>
              <a:t>RECOMMANDATIONS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010558" y="3305946"/>
            <a:ext cx="2254142" cy="252778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srgbClr val="FFFFFF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1679018" y="3684633"/>
            <a:ext cx="1071926" cy="104437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srgbClr val="FFFFFF"/>
              </a:solidFill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865" y="3762493"/>
            <a:ext cx="786317" cy="782021"/>
          </a:xfrm>
          <a:prstGeom prst="rect">
            <a:avLst/>
          </a:prstGeom>
        </p:spPr>
      </p:pic>
      <p:sp>
        <p:nvSpPr>
          <p:cNvPr id="34" name="Oval 33"/>
          <p:cNvSpPr/>
          <p:nvPr/>
        </p:nvSpPr>
        <p:spPr>
          <a:xfrm>
            <a:off x="5579345" y="3684327"/>
            <a:ext cx="1071926" cy="104437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srgbClr val="FFFFFF"/>
              </a:solidFill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736" y="3797252"/>
            <a:ext cx="786317" cy="782021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795" y="3903058"/>
            <a:ext cx="446935" cy="593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662711" y="3930002"/>
            <a:ext cx="3144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>
                <a:solidFill>
                  <a:srgbClr val="FFFFFF"/>
                </a:solidFill>
              </a:rPr>
              <a:t>/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8" r="55189" b="48141"/>
          <a:stretch/>
        </p:blipFill>
        <p:spPr>
          <a:xfrm>
            <a:off x="6070748" y="4323314"/>
            <a:ext cx="847316" cy="83663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178358" y="5022301"/>
            <a:ext cx="20122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1600" dirty="0">
                <a:solidFill>
                  <a:srgbClr val="FFFFFF"/>
                </a:solidFill>
              </a:rPr>
              <a:t>Droits des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1600" dirty="0" err="1" smtClean="0">
                <a:solidFill>
                  <a:srgbClr val="FFFFFF"/>
                </a:solidFill>
              </a:rPr>
              <a:t>Consomma-teurs</a:t>
            </a:r>
            <a:endParaRPr lang="fr-FR" sz="1600" dirty="0">
              <a:solidFill>
                <a:srgbClr val="FFFFFF"/>
              </a:solidFill>
            </a:endParaRPr>
          </a:p>
        </p:txBody>
      </p:sp>
      <p:sp>
        <p:nvSpPr>
          <p:cNvPr id="43" name="Oval 42"/>
          <p:cNvSpPr/>
          <p:nvPr/>
        </p:nvSpPr>
        <p:spPr>
          <a:xfrm>
            <a:off x="3789174" y="3698715"/>
            <a:ext cx="1071926" cy="104437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srgbClr val="FFFFFF"/>
              </a:solidFill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614" y="3811640"/>
            <a:ext cx="786317" cy="782021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7207938" y="5153591"/>
            <a:ext cx="14292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1600" dirty="0">
                <a:solidFill>
                  <a:srgbClr val="FFFFFF"/>
                </a:solidFill>
              </a:rPr>
              <a:t>Microsoft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103603" y="5106727"/>
            <a:ext cx="2278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1600" dirty="0">
                <a:solidFill>
                  <a:srgbClr val="FFFFFF"/>
                </a:solidFill>
              </a:rPr>
              <a:t>Gouvernance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1600" dirty="0">
                <a:solidFill>
                  <a:srgbClr val="FFFFFF"/>
                </a:solidFill>
              </a:rPr>
              <a:t>économique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747834" y="5181913"/>
            <a:ext cx="13976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1600" dirty="0">
                <a:solidFill>
                  <a:srgbClr val="FFFFFF"/>
                </a:solidFill>
              </a:rPr>
              <a:t>Itinérance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90742" y="797309"/>
            <a:ext cx="8229600" cy="611336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fr-FR" sz="2600" kern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</a:rPr>
              <a:t>Droit de l’UE</a:t>
            </a:r>
            <a:endParaRPr lang="fr-FR" sz="2600" kern="0" dirty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26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98033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Indicateurs économiques clés</a:t>
            </a:r>
            <a:endParaRPr lang="en-GB" sz="24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504601" y="6351444"/>
            <a:ext cx="1596162" cy="307777"/>
            <a:chOff x="943716" y="5703640"/>
            <a:chExt cx="1596162" cy="307777"/>
          </a:xfrm>
        </p:grpSpPr>
        <p:sp>
          <p:nvSpPr>
            <p:cNvPr id="11" name="Rectangle 10"/>
            <p:cNvSpPr/>
            <p:nvPr/>
          </p:nvSpPr>
          <p:spPr>
            <a:xfrm>
              <a:off x="1441500" y="5703640"/>
              <a:ext cx="109837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Zone euro </a:t>
              </a:r>
              <a:endParaRPr lang="en-GB" sz="1400" dirty="0">
                <a:solidFill>
                  <a:srgbClr val="0F5494"/>
                </a:solidFill>
                <a:latin typeface="Verdana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 bwMode="auto">
            <a:xfrm>
              <a:off x="943716" y="5854328"/>
              <a:ext cx="504056" cy="0"/>
            </a:xfrm>
            <a:prstGeom prst="line">
              <a:avLst/>
            </a:prstGeom>
            <a:noFill/>
            <a:ln w="38100" cap="flat" cmpd="sng" algn="ctr">
              <a:solidFill>
                <a:srgbClr val="FFEA9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3" name="Group 2"/>
          <p:cNvGrpSpPr/>
          <p:nvPr/>
        </p:nvGrpSpPr>
        <p:grpSpPr>
          <a:xfrm>
            <a:off x="3300071" y="6368577"/>
            <a:ext cx="1139443" cy="307777"/>
            <a:chOff x="942666" y="5934472"/>
            <a:chExt cx="1139443" cy="307777"/>
          </a:xfrm>
        </p:grpSpPr>
        <p:cxnSp>
          <p:nvCxnSpPr>
            <p:cNvPr id="9" name="Straight Connector 8"/>
            <p:cNvCxnSpPr/>
            <p:nvPr/>
          </p:nvCxnSpPr>
          <p:spPr bwMode="auto">
            <a:xfrm>
              <a:off x="942666" y="6071228"/>
              <a:ext cx="504056" cy="0"/>
            </a:xfrm>
            <a:prstGeom prst="line">
              <a:avLst/>
            </a:prstGeom>
            <a:noFill/>
            <a:ln w="38100" cap="flat" cmpd="sng" algn="ctr">
              <a:solidFill>
                <a:srgbClr val="FFD62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2" name="Rectangle 11"/>
            <p:cNvSpPr/>
            <p:nvPr/>
          </p:nvSpPr>
          <p:spPr>
            <a:xfrm>
              <a:off x="1448602" y="5934472"/>
              <a:ext cx="63350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srgbClr val="FFFFFF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UE28</a:t>
              </a:r>
              <a:endParaRPr lang="en-GB" sz="1400" dirty="0">
                <a:solidFill>
                  <a:srgbClr val="0F5494"/>
                </a:solidFill>
                <a:latin typeface="Verdana"/>
              </a:endParaRPr>
            </a:p>
          </p:txBody>
        </p:sp>
      </p:grpSp>
      <p:cxnSp>
        <p:nvCxnSpPr>
          <p:cNvPr id="16" name="Straight Connector 15"/>
          <p:cNvCxnSpPr/>
          <p:nvPr/>
        </p:nvCxnSpPr>
        <p:spPr bwMode="auto">
          <a:xfrm>
            <a:off x="3995936" y="-171400"/>
            <a:ext cx="914400" cy="9144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136" y="1914016"/>
            <a:ext cx="4583359" cy="28452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03549" y="1618348"/>
            <a:ext cx="32403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Croissance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économique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(%)</a:t>
            </a:r>
            <a:endParaRPr lang="en-GB" sz="16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070" y="1980486"/>
            <a:ext cx="4706153" cy="2607796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4679762" y="5002317"/>
            <a:ext cx="8082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743164" y="5003982"/>
            <a:ext cx="8082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836326" y="5004997"/>
            <a:ext cx="8082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75307" y="4614764"/>
            <a:ext cx="37039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Ratio </a:t>
            </a:r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déficit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public/PIB 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%)</a:t>
            </a:r>
            <a:endParaRPr lang="en-GB" sz="16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287274" y="5413513"/>
            <a:ext cx="808280" cy="288032"/>
          </a:xfrm>
          <a:prstGeom prst="rect">
            <a:avLst/>
          </a:prstGeom>
          <a:solidFill>
            <a:srgbClr val="FFEA93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1369727" y="5413513"/>
            <a:ext cx="808280" cy="344070"/>
          </a:xfrm>
          <a:prstGeom prst="rect">
            <a:avLst/>
          </a:prstGeom>
          <a:solidFill>
            <a:srgbClr val="FFD624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60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2422157" y="5413513"/>
            <a:ext cx="808280" cy="344070"/>
          </a:xfrm>
          <a:prstGeom prst="rect">
            <a:avLst/>
          </a:prstGeom>
          <a:solidFill>
            <a:srgbClr val="FFD624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60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287274" y="5799150"/>
            <a:ext cx="808280" cy="288032"/>
          </a:xfrm>
          <a:prstGeom prst="rect">
            <a:avLst/>
          </a:prstGeom>
          <a:solidFill>
            <a:srgbClr val="FFEA93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1369727" y="5799150"/>
            <a:ext cx="808280" cy="288032"/>
          </a:xfrm>
          <a:prstGeom prst="rect">
            <a:avLst/>
          </a:prstGeom>
          <a:solidFill>
            <a:srgbClr val="FFEA93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2422157" y="5799150"/>
            <a:ext cx="808280" cy="288032"/>
          </a:xfrm>
          <a:prstGeom prst="rect">
            <a:avLst/>
          </a:prstGeom>
          <a:solidFill>
            <a:srgbClr val="FFEA93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99409" y="5037584"/>
            <a:ext cx="8082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362811" y="5039249"/>
            <a:ext cx="8082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</a:t>
            </a:r>
          </a:p>
        </p:txBody>
      </p:sp>
      <p:sp>
        <p:nvSpPr>
          <p:cNvPr id="39" name="Rectangle 38"/>
          <p:cNvSpPr/>
          <p:nvPr/>
        </p:nvSpPr>
        <p:spPr>
          <a:xfrm>
            <a:off x="2434291" y="5040264"/>
            <a:ext cx="8082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044221" y="4601230"/>
            <a:ext cx="31980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Dette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publique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%)</a:t>
            </a:r>
            <a:endParaRPr lang="en-GB" sz="16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87274" y="5419029"/>
            <a:ext cx="808280" cy="338554"/>
          </a:xfrm>
          <a:prstGeom prst="rect">
            <a:avLst/>
          </a:prstGeom>
          <a:solidFill>
            <a:srgbClr val="FFD624"/>
          </a:solidFill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3,3</a:t>
            </a:r>
            <a:endParaRPr lang="en-GB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367394" y="5413513"/>
            <a:ext cx="8082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3,0</a:t>
            </a:r>
            <a:endParaRPr lang="en-GB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287274" y="5789787"/>
            <a:ext cx="8082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solidFill>
                  <a:srgbClr val="FEDE9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3,0</a:t>
            </a:r>
            <a:endParaRPr lang="en-GB" sz="1600" dirty="0">
              <a:solidFill>
                <a:srgbClr val="FEDE96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1353019" y="5800820"/>
            <a:ext cx="8082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solidFill>
                  <a:srgbClr val="FEDE9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2,6</a:t>
            </a:r>
            <a:endParaRPr lang="en-GB" sz="1600" dirty="0">
              <a:solidFill>
                <a:srgbClr val="FEDE96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2434291" y="5419029"/>
            <a:ext cx="8082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2,4</a:t>
            </a:r>
            <a:endParaRPr lang="en-GB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2434291" y="5799312"/>
            <a:ext cx="8082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1600" dirty="0" smtClean="0">
                <a:solidFill>
                  <a:srgbClr val="FEDE9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2,1</a:t>
            </a:r>
            <a:endParaRPr lang="en-GB" sz="1600" dirty="0">
              <a:solidFill>
                <a:srgbClr val="FEDE96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4710991" y="5392912"/>
            <a:ext cx="808280" cy="345030"/>
          </a:xfrm>
          <a:prstGeom prst="rect">
            <a:avLst/>
          </a:prstGeom>
          <a:solidFill>
            <a:srgbClr val="FFD624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60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5793444" y="5392912"/>
            <a:ext cx="808280" cy="288032"/>
          </a:xfrm>
          <a:prstGeom prst="rect">
            <a:avLst/>
          </a:prstGeom>
          <a:solidFill>
            <a:srgbClr val="FFEA93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6836326" y="5392911"/>
            <a:ext cx="808280" cy="359155"/>
          </a:xfrm>
          <a:prstGeom prst="rect">
            <a:avLst/>
          </a:prstGeom>
          <a:solidFill>
            <a:srgbClr val="FFD624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60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710991" y="5778549"/>
            <a:ext cx="808280" cy="288032"/>
          </a:xfrm>
          <a:prstGeom prst="rect">
            <a:avLst/>
          </a:prstGeom>
          <a:solidFill>
            <a:srgbClr val="FFEA93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5793444" y="5778549"/>
            <a:ext cx="808280" cy="288032"/>
          </a:xfrm>
          <a:prstGeom prst="rect">
            <a:avLst/>
          </a:prstGeom>
          <a:solidFill>
            <a:srgbClr val="FFEA93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6836326" y="5778549"/>
            <a:ext cx="808280" cy="288032"/>
          </a:xfrm>
          <a:prstGeom prst="rect">
            <a:avLst/>
          </a:prstGeom>
          <a:solidFill>
            <a:srgbClr val="FFEA93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60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4710991" y="5398428"/>
            <a:ext cx="8082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85,5</a:t>
            </a:r>
            <a:endParaRPr lang="en-GB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5798688" y="5392912"/>
            <a:ext cx="808280" cy="338554"/>
          </a:xfrm>
          <a:prstGeom prst="rect">
            <a:avLst/>
          </a:prstGeom>
          <a:solidFill>
            <a:srgbClr val="FFD624"/>
          </a:solidFill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86,8</a:t>
            </a:r>
            <a:endParaRPr lang="en-GB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4710991" y="5769186"/>
            <a:ext cx="8082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solidFill>
                  <a:srgbClr val="FEDE9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91,1</a:t>
            </a:r>
            <a:endParaRPr lang="en-GB" sz="1600" dirty="0">
              <a:solidFill>
                <a:srgbClr val="FEDE96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5776736" y="5780219"/>
            <a:ext cx="8082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solidFill>
                  <a:srgbClr val="FEDE9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92,0</a:t>
            </a:r>
            <a:endParaRPr lang="en-GB" sz="1600" dirty="0">
              <a:solidFill>
                <a:srgbClr val="FEDE96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836326" y="5398428"/>
            <a:ext cx="8082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87,5</a:t>
            </a:r>
            <a:endParaRPr lang="en-GB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6836326" y="5778711"/>
            <a:ext cx="8082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1200" dirty="0" smtClean="0">
                <a:solidFill>
                  <a:srgbClr val="FEDE9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92,1</a:t>
            </a:r>
            <a:endParaRPr lang="en-GB" sz="1200" dirty="0">
              <a:solidFill>
                <a:srgbClr val="FEDE96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3458799" y="5413512"/>
            <a:ext cx="808280" cy="344071"/>
          </a:xfrm>
          <a:prstGeom prst="rect">
            <a:avLst/>
          </a:prstGeom>
          <a:solidFill>
            <a:srgbClr val="FFD624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60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3458799" y="5799150"/>
            <a:ext cx="808280" cy="288032"/>
          </a:xfrm>
          <a:prstGeom prst="rect">
            <a:avLst/>
          </a:prstGeom>
          <a:solidFill>
            <a:srgbClr val="FFEA93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3230437" y="5040264"/>
            <a:ext cx="120883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T2 </a:t>
            </a:r>
            <a:endParaRPr lang="en-GB" sz="16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470933" y="5419029"/>
            <a:ext cx="8082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1,8</a:t>
            </a:r>
            <a:endParaRPr lang="en-GB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3470933" y="5799312"/>
            <a:ext cx="8082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1600" dirty="0" smtClean="0">
                <a:solidFill>
                  <a:srgbClr val="FEDE9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1,5</a:t>
            </a:r>
            <a:endParaRPr lang="en-GB" sz="1600" dirty="0">
              <a:solidFill>
                <a:srgbClr val="FEDE96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7707576" y="5003982"/>
            <a:ext cx="11601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T2</a:t>
            </a:r>
            <a:endParaRPr lang="en-GB" sz="16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7871359" y="5393872"/>
            <a:ext cx="808280" cy="344070"/>
          </a:xfrm>
          <a:prstGeom prst="rect">
            <a:avLst/>
          </a:prstGeom>
          <a:solidFill>
            <a:srgbClr val="FFD624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7871359" y="5779509"/>
            <a:ext cx="808280" cy="288032"/>
          </a:xfrm>
          <a:prstGeom prst="rect">
            <a:avLst/>
          </a:prstGeom>
          <a:solidFill>
            <a:srgbClr val="FFEA93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7883493" y="5399388"/>
            <a:ext cx="8082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84,3</a:t>
            </a:r>
            <a:endParaRPr lang="en-GB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7883493" y="5779671"/>
            <a:ext cx="8082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1600" dirty="0" smtClean="0">
                <a:solidFill>
                  <a:srgbClr val="FEDE9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91,2</a:t>
            </a:r>
            <a:endParaRPr lang="en-GB" sz="1600" dirty="0">
              <a:solidFill>
                <a:srgbClr val="FEDE96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519618" y="1641932"/>
            <a:ext cx="287137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Taux de chômage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(%)</a:t>
            </a:r>
          </a:p>
        </p:txBody>
      </p:sp>
    </p:spTree>
    <p:extLst>
      <p:ext uri="{BB962C8B-B14F-4D97-AF65-F5344CB8AC3E}">
        <p14:creationId xmlns:p14="http://schemas.microsoft.com/office/powerpoint/2010/main" val="395574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 bwMode="auto">
          <a:xfrm>
            <a:off x="6012160" y="1865521"/>
            <a:ext cx="0" cy="3888433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Connector 7"/>
          <p:cNvCxnSpPr/>
          <p:nvPr/>
        </p:nvCxnSpPr>
        <p:spPr bwMode="auto">
          <a:xfrm>
            <a:off x="2843808" y="1865521"/>
            <a:ext cx="0" cy="3888433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Rectangle 6"/>
          <p:cNvSpPr/>
          <p:nvPr/>
        </p:nvSpPr>
        <p:spPr>
          <a:xfrm>
            <a:off x="251520" y="3025195"/>
            <a:ext cx="259228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18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Nouveau programme de soutien à la stabilité (2015)</a:t>
            </a:r>
          </a:p>
          <a:p>
            <a:pPr algn="ctr"/>
            <a:endParaRPr lang="fr-BE" sz="18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BE" sz="18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Jusqu'à</a:t>
            </a:r>
            <a:endParaRPr lang="fr-BE" sz="18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B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86 Mrd EUR </a:t>
            </a:r>
            <a:r>
              <a:rPr lang="fr-BE" sz="18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engagés pour des décaissements </a:t>
            </a:r>
            <a:r>
              <a:rPr lang="fr-BE" sz="18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jusqu'en août </a:t>
            </a:r>
            <a:r>
              <a:rPr lang="fr-BE" sz="18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endParaRPr lang="fr-BE" sz="18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BE" sz="14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BE" sz="14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15816" y="3025195"/>
            <a:ext cx="302433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Protocole d'accord:</a:t>
            </a:r>
            <a:r>
              <a:rPr lang="fr-BE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BE" sz="16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BE" sz="16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BE" sz="16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fr-BE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établissement de la viabilité budgétaire</a:t>
            </a:r>
            <a:endParaRPr lang="fr-BE" sz="16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BE" sz="16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BE" sz="16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BE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réservation de la stabilité financière</a:t>
            </a:r>
            <a:endParaRPr lang="fr-BE" sz="16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BE" sz="16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BE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croissance, compétitivité et investissement</a:t>
            </a:r>
            <a:endParaRPr lang="fr-BE" sz="16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Tx/>
              <a:buChar char="-"/>
            </a:pPr>
            <a:endParaRPr lang="fr-BE" sz="16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BE" sz="16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fr-BE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État et une administration publique modernes</a:t>
            </a:r>
            <a:endParaRPr lang="fr-BE" sz="16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33322" y="3037682"/>
            <a:ext cx="195510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31,7 Mrd EUR</a:t>
            </a:r>
            <a:r>
              <a:rPr lang="fr-BE" sz="14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BE" sz="14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BE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déboursés  </a:t>
            </a:r>
            <a:endParaRPr lang="fr-BE" sz="16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BE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(d'août 2015 à novembre 2016</a:t>
            </a:r>
            <a:r>
              <a:rPr lang="fr-BE" sz="16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endParaRPr lang="fr-BE" sz="14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905103" y="1700808"/>
            <a:ext cx="1190919" cy="1100818"/>
            <a:chOff x="1119412" y="1618739"/>
            <a:chExt cx="1190919" cy="1100818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401" y="1765298"/>
              <a:ext cx="1149930" cy="821378"/>
            </a:xfrm>
            <a:prstGeom prst="rect">
              <a:avLst/>
            </a:prstGeom>
          </p:spPr>
        </p:pic>
        <p:sp>
          <p:nvSpPr>
            <p:cNvPr id="16" name="Oval 15"/>
            <p:cNvSpPr/>
            <p:nvPr/>
          </p:nvSpPr>
          <p:spPr bwMode="auto">
            <a:xfrm>
              <a:off x="1119412" y="1618739"/>
              <a:ext cx="1100818" cy="1100818"/>
            </a:xfrm>
            <a:prstGeom prst="ellipse">
              <a:avLst/>
            </a:prstGeom>
            <a:noFill/>
            <a:ln w="57150" cap="flat" cmpd="sng" algn="ctr">
              <a:solidFill>
                <a:srgbClr val="FFD62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en-GB" sz="1200" b="0">
                <a:solidFill>
                  <a:srgbClr val="0F5494"/>
                </a:solidFill>
                <a:latin typeface="Verdana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944" y="2045003"/>
            <a:ext cx="792088" cy="417896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 bwMode="auto">
          <a:xfrm>
            <a:off x="998578" y="1700808"/>
            <a:ext cx="1100818" cy="1100818"/>
          </a:xfrm>
          <a:prstGeom prst="ellipse">
            <a:avLst/>
          </a:prstGeom>
          <a:noFill/>
          <a:ln w="57150" cap="flat" cmpd="sng" algn="ctr">
            <a:solidFill>
              <a:srgbClr val="FFD624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6700119" y="1700808"/>
            <a:ext cx="1100818" cy="1100818"/>
          </a:xfrm>
          <a:prstGeom prst="ellipse">
            <a:avLst/>
          </a:prstGeom>
          <a:noFill/>
          <a:ln w="57150" cap="flat" cmpd="sng" algn="ctr">
            <a:solidFill>
              <a:srgbClr val="FFD624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484" y="2029488"/>
            <a:ext cx="792088" cy="41789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-16116" y="98072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Grèce</a:t>
            </a:r>
            <a:r>
              <a:rPr lang="en-GB" sz="2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GB" sz="2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an après</a:t>
            </a:r>
            <a:endParaRPr lang="en-GB" sz="24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60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entagon 23"/>
          <p:cNvSpPr/>
          <p:nvPr/>
        </p:nvSpPr>
        <p:spPr bwMode="auto">
          <a:xfrm>
            <a:off x="5424686" y="2639110"/>
            <a:ext cx="3240360" cy="2952922"/>
          </a:xfrm>
          <a:prstGeom prst="homePlate">
            <a:avLst>
              <a:gd name="adj" fmla="val 25873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fr-BE" sz="1200" b="0" dirty="0">
              <a:solidFill>
                <a:srgbClr val="0F5494"/>
              </a:solidFill>
              <a:latin typeface="Verdana"/>
            </a:endParaRPr>
          </a:p>
          <a:p>
            <a:pPr marL="3175"/>
            <a:endParaRPr lang="fr-BE" sz="1200" b="0" dirty="0">
              <a:solidFill>
                <a:srgbClr val="0F5494"/>
              </a:solidFill>
              <a:latin typeface="Verdana"/>
            </a:endParaRPr>
          </a:p>
          <a:p>
            <a:pPr marL="3175"/>
            <a:endParaRPr lang="fr-BE" sz="1200" b="0" dirty="0">
              <a:solidFill>
                <a:srgbClr val="0F5494"/>
              </a:solidFill>
              <a:latin typeface="Verdana"/>
            </a:endParaRPr>
          </a:p>
          <a:p>
            <a:pPr marL="3175"/>
            <a:endParaRPr lang="fr-BE" sz="1200" b="0" dirty="0">
              <a:solidFill>
                <a:srgbClr val="0F5494"/>
              </a:solidFill>
              <a:latin typeface="Verdana"/>
            </a:endParaRPr>
          </a:p>
          <a:p>
            <a:pPr marL="3175"/>
            <a:endParaRPr lang="fr-BE" sz="1200" b="0" dirty="0">
              <a:solidFill>
                <a:srgbClr val="0F5494"/>
              </a:solidFill>
              <a:latin typeface="Verdana"/>
            </a:endParaRPr>
          </a:p>
          <a:p>
            <a:pPr marL="3175"/>
            <a:endParaRPr lang="en-GB" sz="1200" b="0" dirty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25" name="Pentagon 24"/>
          <p:cNvSpPr/>
          <p:nvPr/>
        </p:nvSpPr>
        <p:spPr bwMode="auto">
          <a:xfrm>
            <a:off x="2904406" y="2638011"/>
            <a:ext cx="3348372" cy="2952922"/>
          </a:xfrm>
          <a:prstGeom prst="homePlate">
            <a:avLst>
              <a:gd name="adj" fmla="val 25873"/>
            </a:avLst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 dirty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920779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n-GB" sz="2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feuille</a:t>
            </a:r>
            <a:r>
              <a:rPr lang="en-GB" sz="2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route du rapport des </a:t>
            </a:r>
            <a:r>
              <a:rPr lang="en-GB" sz="2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cinq</a:t>
            </a:r>
            <a:r>
              <a:rPr lang="en-GB" sz="2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présidents</a:t>
            </a:r>
            <a:endParaRPr lang="en-GB" sz="24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3458843"/>
            <a:ext cx="3168352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8CB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STAGE 1</a:t>
            </a:r>
          </a:p>
          <a:p>
            <a:pPr algn="ctr"/>
            <a:r>
              <a:rPr lang="en-GB" sz="1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"DEEPING BY DOING"</a:t>
            </a:r>
          </a:p>
          <a:p>
            <a:pPr algn="ctr">
              <a:spcBef>
                <a:spcPts val="600"/>
              </a:spcBef>
            </a:pPr>
            <a:r>
              <a:rPr lang="en-GB" sz="1200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</a:t>
            </a:r>
            <a:r>
              <a:rPr lang="en-GB" sz="1200" b="0" baseline="30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July</a:t>
            </a:r>
            <a:r>
              <a:rPr lang="en-GB" sz="1200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2015 – 30 June 2017)</a:t>
            </a:r>
          </a:p>
          <a:p>
            <a:pPr algn="ctr"/>
            <a:r>
              <a:rPr lang="en-GB" sz="1200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existing instruments </a:t>
            </a:r>
          </a:p>
          <a:p>
            <a:pPr algn="ctr"/>
            <a:r>
              <a:rPr lang="en-GB" sz="1200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Treaties</a:t>
            </a:r>
          </a:p>
        </p:txBody>
      </p:sp>
      <p:sp>
        <p:nvSpPr>
          <p:cNvPr id="21" name="Pentagon 20"/>
          <p:cNvSpPr/>
          <p:nvPr/>
        </p:nvSpPr>
        <p:spPr bwMode="auto">
          <a:xfrm>
            <a:off x="2904406" y="2638011"/>
            <a:ext cx="3240360" cy="2952922"/>
          </a:xfrm>
          <a:prstGeom prst="homePlate">
            <a:avLst>
              <a:gd name="adj" fmla="val 25873"/>
            </a:avLst>
          </a:prstGeom>
          <a:solidFill>
            <a:schemeClr val="accent3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fr-BE" sz="1200" b="0" dirty="0">
              <a:solidFill>
                <a:srgbClr val="0F5494"/>
              </a:solidFill>
              <a:latin typeface="Verdana"/>
            </a:endParaRPr>
          </a:p>
          <a:p>
            <a:pPr marL="3175"/>
            <a:endParaRPr lang="fr-BE" sz="1200" b="0" dirty="0">
              <a:solidFill>
                <a:srgbClr val="0F5494"/>
              </a:solidFill>
              <a:latin typeface="Verdana"/>
            </a:endParaRPr>
          </a:p>
          <a:p>
            <a:pPr marL="3175"/>
            <a:endParaRPr lang="fr-BE" sz="1200" b="0" dirty="0">
              <a:solidFill>
                <a:srgbClr val="0F5494"/>
              </a:solidFill>
              <a:latin typeface="Verdana"/>
            </a:endParaRPr>
          </a:p>
          <a:p>
            <a:pPr marL="3175"/>
            <a:endParaRPr lang="fr-BE" sz="1200" b="0" dirty="0">
              <a:solidFill>
                <a:srgbClr val="0F5494"/>
              </a:solidFill>
              <a:latin typeface="Verdana"/>
            </a:endParaRPr>
          </a:p>
          <a:p>
            <a:pPr marL="3175"/>
            <a:endParaRPr lang="fr-BE" sz="1200" b="0" dirty="0">
              <a:solidFill>
                <a:srgbClr val="0F5494"/>
              </a:solidFill>
              <a:latin typeface="Verdana"/>
            </a:endParaRPr>
          </a:p>
          <a:p>
            <a:pPr marL="3175"/>
            <a:endParaRPr lang="en-GB" sz="1200" b="0" dirty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20" name="Pentagon 19"/>
          <p:cNvSpPr/>
          <p:nvPr/>
        </p:nvSpPr>
        <p:spPr bwMode="auto">
          <a:xfrm>
            <a:off x="467544" y="2636912"/>
            <a:ext cx="3348372" cy="2952922"/>
          </a:xfrm>
          <a:prstGeom prst="homePlate">
            <a:avLst>
              <a:gd name="adj" fmla="val 25873"/>
            </a:avLst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 dirty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5" name="Pentagon 4"/>
          <p:cNvSpPr/>
          <p:nvPr/>
        </p:nvSpPr>
        <p:spPr bwMode="auto">
          <a:xfrm>
            <a:off x="484709" y="2636911"/>
            <a:ext cx="3240360" cy="2952922"/>
          </a:xfrm>
          <a:prstGeom prst="homePlate">
            <a:avLst>
              <a:gd name="adj" fmla="val 25873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fr-BE" sz="1200" b="0" dirty="0">
              <a:solidFill>
                <a:srgbClr val="0F5494"/>
              </a:solidFill>
              <a:latin typeface="Verdana"/>
            </a:endParaRPr>
          </a:p>
          <a:p>
            <a:pPr marL="3175"/>
            <a:endParaRPr lang="fr-BE" sz="1200" b="0" dirty="0">
              <a:solidFill>
                <a:srgbClr val="0F5494"/>
              </a:solidFill>
              <a:latin typeface="Verdana"/>
            </a:endParaRPr>
          </a:p>
          <a:p>
            <a:pPr marL="3175"/>
            <a:endParaRPr lang="fr-BE" sz="1200" b="0" dirty="0">
              <a:solidFill>
                <a:srgbClr val="0F5494"/>
              </a:solidFill>
              <a:latin typeface="Verdana"/>
            </a:endParaRPr>
          </a:p>
          <a:p>
            <a:pPr marL="3175"/>
            <a:endParaRPr lang="fr-BE" sz="1200" b="0" dirty="0">
              <a:solidFill>
                <a:srgbClr val="0F5494"/>
              </a:solidFill>
              <a:latin typeface="Verdana"/>
            </a:endParaRPr>
          </a:p>
          <a:p>
            <a:pPr marL="3175"/>
            <a:endParaRPr lang="fr-BE" sz="1200" b="0" dirty="0">
              <a:solidFill>
                <a:srgbClr val="0F5494"/>
              </a:solidFill>
              <a:latin typeface="Verdana"/>
            </a:endParaRPr>
          </a:p>
          <a:p>
            <a:pPr marL="3175"/>
            <a:endParaRPr lang="en-GB" sz="1200" b="0" dirty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28" name="Pentagon 27"/>
          <p:cNvSpPr/>
          <p:nvPr/>
        </p:nvSpPr>
        <p:spPr bwMode="auto">
          <a:xfrm>
            <a:off x="-2124744" y="2652872"/>
            <a:ext cx="3348372" cy="2952922"/>
          </a:xfrm>
          <a:prstGeom prst="homePlate">
            <a:avLst>
              <a:gd name="adj" fmla="val 25873"/>
            </a:avLst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 dirty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35685" y="3097710"/>
            <a:ext cx="25588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8CB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</a:t>
            </a:r>
            <a:r>
              <a:rPr lang="en-GB" sz="2000" dirty="0">
                <a:solidFill>
                  <a:srgbClr val="8CB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ctr"/>
            <a:endParaRPr lang="en-GB" sz="1600" dirty="0">
              <a:solidFill>
                <a:srgbClr val="8CBC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800" dirty="0">
                <a:solidFill>
                  <a:srgbClr val="FBC323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GB" sz="1800" dirty="0" smtClean="0">
                <a:solidFill>
                  <a:srgbClr val="FBC323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PARACHEVER</a:t>
            </a:r>
            <a:endParaRPr lang="en-GB" sz="1800" dirty="0">
              <a:solidFill>
                <a:srgbClr val="FBC323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800" dirty="0" smtClean="0">
                <a:solidFill>
                  <a:srgbClr val="FBC323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L'ARCHITECTURE DE L'UEM»</a:t>
            </a:r>
            <a:endParaRPr lang="en-GB" sz="1800" dirty="0">
              <a:solidFill>
                <a:srgbClr val="FBC323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800" b="0" dirty="0" smtClean="0">
                <a:solidFill>
                  <a:srgbClr val="FBC323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sz="1800" b="0" dirty="0" err="1" smtClean="0">
                <a:solidFill>
                  <a:srgbClr val="FBC323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Printemps</a:t>
            </a:r>
            <a:r>
              <a:rPr lang="en-GB" sz="1800" b="0" dirty="0" smtClean="0">
                <a:solidFill>
                  <a:srgbClr val="FBC323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0" dirty="0">
                <a:solidFill>
                  <a:srgbClr val="FBC323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2017: </a:t>
            </a:r>
            <a:endParaRPr lang="en-GB" sz="1800" b="0" dirty="0" smtClean="0">
              <a:solidFill>
                <a:srgbClr val="FBC323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800" b="0" dirty="0" smtClean="0">
                <a:solidFill>
                  <a:srgbClr val="FBC323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Livre blanc de la Commission)</a:t>
            </a:r>
            <a:endParaRPr lang="en-GB" sz="1800" b="0" dirty="0">
              <a:solidFill>
                <a:srgbClr val="FBC323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52525" y="3113670"/>
            <a:ext cx="29908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8CB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</a:t>
            </a:r>
            <a:r>
              <a:rPr lang="en-GB" sz="2000" dirty="0">
                <a:solidFill>
                  <a:srgbClr val="8CB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 algn="ctr"/>
            <a:endParaRPr lang="en-GB" sz="1600" dirty="0">
              <a:solidFill>
                <a:srgbClr val="8CBC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1800" dirty="0" smtClean="0">
                <a:solidFill>
                  <a:srgbClr val="FBC323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«APPROFON-DISSEMENT PAR LA PRATIQUE»</a:t>
            </a:r>
            <a:endParaRPr lang="en-GB" sz="1800" dirty="0">
              <a:solidFill>
                <a:srgbClr val="FBC323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800" b="0" dirty="0">
                <a:solidFill>
                  <a:srgbClr val="FBC323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sz="1800" b="0" dirty="0" smtClean="0">
                <a:solidFill>
                  <a:srgbClr val="FBC323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sz="1800" b="0" baseline="30000" dirty="0" smtClean="0">
                <a:solidFill>
                  <a:srgbClr val="FBC323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en-GB" sz="1800" b="0" dirty="0" smtClean="0">
                <a:solidFill>
                  <a:srgbClr val="FBC323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0" dirty="0" err="1" smtClean="0">
                <a:solidFill>
                  <a:srgbClr val="FBC323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juin</a:t>
            </a:r>
            <a:r>
              <a:rPr lang="en-GB" sz="1800" b="0" dirty="0" smtClean="0">
                <a:solidFill>
                  <a:srgbClr val="FBC323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2015 </a:t>
            </a:r>
            <a:r>
              <a:rPr lang="en-GB" sz="1800" b="0" dirty="0">
                <a:solidFill>
                  <a:srgbClr val="FBC323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endParaRPr lang="en-GB" sz="1800" b="0" dirty="0" smtClean="0">
              <a:solidFill>
                <a:srgbClr val="FBC323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800" b="0" dirty="0" smtClean="0">
                <a:solidFill>
                  <a:srgbClr val="FBC323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en-GB" sz="1800" b="0" dirty="0" err="1" smtClean="0">
                <a:solidFill>
                  <a:srgbClr val="FBC323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juin</a:t>
            </a:r>
            <a:r>
              <a:rPr lang="en-GB" sz="1800" b="0" dirty="0" smtClean="0">
                <a:solidFill>
                  <a:srgbClr val="FBC323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2017</a:t>
            </a:r>
            <a:r>
              <a:rPr lang="en-GB" sz="1800" b="0" dirty="0">
                <a:solidFill>
                  <a:srgbClr val="FBC323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372200" y="3944667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8CB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ÉTAPE FINALE</a:t>
            </a:r>
            <a:endParaRPr lang="en-GB" sz="1800" dirty="0">
              <a:solidFill>
                <a:srgbClr val="FBC323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80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11063" y="96677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Prochaines étapes</a:t>
            </a:r>
            <a:endParaRPr lang="en-GB" sz="24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1111" y="1340768"/>
            <a:ext cx="492443" cy="165618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GB" sz="1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European </a:t>
            </a:r>
          </a:p>
          <a:p>
            <a:pPr algn="ctr"/>
            <a:r>
              <a:rPr lang="en-GB" sz="1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Commission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1111" y="2996952"/>
            <a:ext cx="692497" cy="93610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GB" sz="1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European</a:t>
            </a:r>
          </a:p>
          <a:p>
            <a:pPr algn="ctr"/>
            <a:r>
              <a:rPr lang="en-GB" sz="1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Council /</a:t>
            </a:r>
            <a:br>
              <a:rPr lang="en-GB" sz="1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Council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5536" y="3933056"/>
            <a:ext cx="492443" cy="87057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GB" sz="1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</a:t>
            </a:r>
            <a:br>
              <a:rPr lang="en-GB" sz="1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51111" y="4873048"/>
            <a:ext cx="492443" cy="87057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GB" sz="1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European</a:t>
            </a:r>
            <a:br>
              <a:rPr lang="en-GB" sz="1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Parliament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190757" y="3079846"/>
            <a:ext cx="44856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Adoption du </a:t>
            </a:r>
            <a:r>
              <a:rPr lang="en-GB" sz="20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système</a:t>
            </a:r>
            <a:r>
              <a:rPr lang="en-GB" sz="20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européen</a:t>
            </a:r>
            <a:r>
              <a:rPr lang="en-GB" sz="20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d'assurance</a:t>
            </a:r>
            <a:r>
              <a:rPr lang="en-GB" sz="20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GB" sz="20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dépôts</a:t>
            </a:r>
            <a:endParaRPr lang="en-GB" sz="20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sz="20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Poursuite</a:t>
            </a:r>
            <a:r>
              <a:rPr lang="en-GB" sz="20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GB" sz="20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travaux</a:t>
            </a:r>
            <a:r>
              <a:rPr lang="en-GB" sz="20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</a:t>
            </a:r>
            <a:r>
              <a:rPr lang="en-GB" sz="20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fr-FR" sz="20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socle européen des droits sociaux</a:t>
            </a:r>
            <a:endParaRPr lang="en-GB" sz="20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4046172" y="1650572"/>
            <a:ext cx="0" cy="432048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Rectangle 1"/>
          <p:cNvSpPr/>
          <p:nvPr/>
        </p:nvSpPr>
        <p:spPr>
          <a:xfrm>
            <a:off x="395536" y="2788479"/>
            <a:ext cx="3600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6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Révision</a:t>
            </a:r>
            <a:r>
              <a:rPr lang="en-GB" sz="20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en-GB" sz="20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pacte</a:t>
            </a:r>
            <a:r>
              <a:rPr lang="en-GB" sz="20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20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/>
            <a:r>
              <a:rPr lang="en-GB" sz="20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GB" sz="20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stabilité</a:t>
            </a:r>
            <a:r>
              <a:rPr lang="en-GB" sz="20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de </a:t>
            </a:r>
            <a:r>
              <a:rPr lang="en-GB" sz="20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croissance</a:t>
            </a:r>
            <a:endParaRPr lang="en-GB" sz="20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72816"/>
            <a:ext cx="1580022" cy="112858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80352" y="1772816"/>
            <a:ext cx="25658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0" dirty="0" smtClean="0">
                <a:solidFill>
                  <a:srgbClr val="8CB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Mars </a:t>
            </a:r>
            <a:r>
              <a:rPr lang="en-GB" sz="2000" b="0" dirty="0">
                <a:solidFill>
                  <a:srgbClr val="8CB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2017:</a:t>
            </a:r>
          </a:p>
          <a:p>
            <a:r>
              <a:rPr lang="en-GB" sz="2000" dirty="0" smtClean="0">
                <a:solidFill>
                  <a:srgbClr val="8CB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Livre blanc </a:t>
            </a:r>
            <a:r>
              <a:rPr lang="en-GB" sz="2000" dirty="0" err="1" smtClean="0">
                <a:solidFill>
                  <a:srgbClr val="8CB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</a:t>
            </a:r>
            <a:r>
              <a:rPr lang="en-GB" sz="2000" dirty="0" smtClean="0">
                <a:solidFill>
                  <a:srgbClr val="8CB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solidFill>
                  <a:srgbClr val="8CB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l'avenir</a:t>
            </a:r>
            <a:r>
              <a:rPr lang="en-GB" sz="2000" dirty="0" smtClean="0">
                <a:solidFill>
                  <a:srgbClr val="8CB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2000" dirty="0" err="1" smtClean="0">
                <a:solidFill>
                  <a:srgbClr val="8CB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l'Europe</a:t>
            </a:r>
            <a:endParaRPr lang="en-GB" sz="2000" dirty="0">
              <a:solidFill>
                <a:srgbClr val="8CBC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436096" y="2113111"/>
            <a:ext cx="34563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err="1" smtClean="0">
                <a:solidFill>
                  <a:srgbClr val="8CB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Importants</a:t>
            </a:r>
            <a:r>
              <a:rPr lang="en-GB" sz="2000" dirty="0" smtClean="0">
                <a:solidFill>
                  <a:srgbClr val="8CB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solidFill>
                  <a:srgbClr val="8CB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travaux</a:t>
            </a:r>
            <a:r>
              <a:rPr lang="en-GB" sz="2000" dirty="0" smtClean="0">
                <a:solidFill>
                  <a:srgbClr val="8CB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solidFill>
                  <a:srgbClr val="8CB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2000" dirty="0" smtClean="0">
                <a:solidFill>
                  <a:srgbClr val="8CB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solidFill>
                  <a:srgbClr val="8CB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cours</a:t>
            </a:r>
            <a:endParaRPr lang="en-GB" sz="2000" dirty="0">
              <a:solidFill>
                <a:srgbClr val="8CBC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093" y="1791613"/>
            <a:ext cx="1573154" cy="112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04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mtClean="0"/>
              <a:t>s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251520" y="6381328"/>
            <a:ext cx="30243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B3E6A1F-0E70-4F96-A2E5-8C87C994B9E3}" type="slidenum">
              <a:rPr lang="en-GB" sz="1600">
                <a:solidFill>
                  <a:srgbClr val="8CB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64</a:t>
            </a:fld>
            <a:r>
              <a:rPr lang="en-GB" sz="1600" dirty="0">
                <a:solidFill>
                  <a:srgbClr val="8CB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#</a:t>
            </a:r>
            <a:r>
              <a:rPr lang="en-GB" sz="1600" dirty="0" err="1">
                <a:solidFill>
                  <a:srgbClr val="8CB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DeepeningEMU</a:t>
            </a:r>
            <a:endParaRPr lang="en-GB" sz="1600" dirty="0">
              <a:solidFill>
                <a:srgbClr val="8CBC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610" y="978542"/>
            <a:ext cx="3882615" cy="2591409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4" name="Isosceles Triangle 13">
            <a:hlinkClick r:id="rId4" action="ppaction://hlinksldjump"/>
          </p:cNvPr>
          <p:cNvSpPr/>
          <p:nvPr/>
        </p:nvSpPr>
        <p:spPr bwMode="auto">
          <a:xfrm>
            <a:off x="5209082" y="2295713"/>
            <a:ext cx="1296144" cy="1285191"/>
          </a:xfrm>
          <a:prstGeom prst="triangle">
            <a:avLst>
              <a:gd name="adj" fmla="val 100000"/>
            </a:avLst>
          </a:prstGeom>
          <a:solidFill>
            <a:srgbClr val="77B1C3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200" b="0" kern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5" name="Curved Right Arrow 14">
            <a:hlinkClick r:id="rId4" action="ppaction://hlinksldjump"/>
          </p:cNvPr>
          <p:cNvSpPr/>
          <p:nvPr/>
        </p:nvSpPr>
        <p:spPr bwMode="auto">
          <a:xfrm rot="10800000">
            <a:off x="5730940" y="2739607"/>
            <a:ext cx="775714" cy="830344"/>
          </a:xfrm>
          <a:prstGeom prst="curvedRightArrow">
            <a:avLst>
              <a:gd name="adj1" fmla="val 33101"/>
              <a:gd name="adj2" fmla="val 53521"/>
              <a:gd name="adj3" fmla="val 31589"/>
            </a:avLst>
          </a:prstGeom>
          <a:solidFill>
            <a:srgbClr val="FFFFFF"/>
          </a:solidFill>
          <a:ln>
            <a:solidFill>
              <a:srgbClr val="000000"/>
            </a:solidFill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200" b="0" kern="0">
              <a:solidFill>
                <a:srgbClr val="0F5494"/>
              </a:solidFill>
              <a:latin typeface="Verdana"/>
            </a:endParaRPr>
          </a:p>
        </p:txBody>
      </p:sp>
      <p:pic>
        <p:nvPicPr>
          <p:cNvPr id="20" name="Picture 2">
            <a:hlinkClick r:id="" action="ppaction://noaction"/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9"/>
          <a:stretch/>
        </p:blipFill>
        <p:spPr bwMode="auto">
          <a:xfrm>
            <a:off x="2622610" y="4941168"/>
            <a:ext cx="3882615" cy="1916832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1" name="Picture 20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74"/>
          <a:stretch/>
        </p:blipFill>
        <p:spPr>
          <a:xfrm>
            <a:off x="4527798" y="4938446"/>
            <a:ext cx="1977426" cy="1922275"/>
          </a:xfrm>
          <a:prstGeom prst="rect">
            <a:avLst/>
          </a:prstGeom>
        </p:spPr>
      </p:pic>
      <p:sp>
        <p:nvSpPr>
          <p:cNvPr id="22" name="Isosceles Triangle 21">
            <a:hlinkClick r:id="" action="ppaction://noaction"/>
          </p:cNvPr>
          <p:cNvSpPr/>
          <p:nvPr/>
        </p:nvSpPr>
        <p:spPr bwMode="auto">
          <a:xfrm>
            <a:off x="5142482" y="5534913"/>
            <a:ext cx="1362742" cy="1317171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200" b="0" kern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23" name="Curved Right Arrow 22">
            <a:hlinkClick r:id="" action="ppaction://noaction"/>
          </p:cNvPr>
          <p:cNvSpPr/>
          <p:nvPr/>
        </p:nvSpPr>
        <p:spPr bwMode="auto">
          <a:xfrm>
            <a:off x="5730940" y="6033099"/>
            <a:ext cx="775714" cy="830344"/>
          </a:xfrm>
          <a:prstGeom prst="curvedRightArrow">
            <a:avLst>
              <a:gd name="adj1" fmla="val 33101"/>
              <a:gd name="adj2" fmla="val 53521"/>
              <a:gd name="adj3" fmla="val 31589"/>
            </a:avLst>
          </a:prstGeom>
          <a:solidFill>
            <a:srgbClr val="FFFFFF"/>
          </a:solidFill>
          <a:ln>
            <a:solidFill>
              <a:srgbClr val="000000"/>
            </a:solidFill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200" b="0" kern="0">
              <a:solidFill>
                <a:srgbClr val="0F5494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37062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58000" y="4869160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COMMERCE</a:t>
            </a:r>
            <a:endParaRPr lang="en-GB" sz="2800" dirty="0">
              <a:solidFill>
                <a:srgbClr val="C74B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92280" y="6381328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600" dirty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GB" sz="1600" dirty="0" err="1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EUTrade</a:t>
            </a:r>
            <a:endParaRPr lang="en-GB" sz="1600" dirty="0">
              <a:solidFill>
                <a:srgbClr val="C74B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5" y="980728"/>
            <a:ext cx="3915402" cy="2592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996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7524" y="1067544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commerce pour tous</a:t>
            </a:r>
            <a:endParaRPr lang="en-GB" sz="24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U:\A2\Graphic Projects\TEN - The 10 priorities\201607-001 Juncker Commission - Two years on\Trade\infographic_SO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868" y="1749222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84168" y="1926992"/>
            <a:ext cx="25202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Chaque</a:t>
            </a:r>
            <a:r>
              <a:rPr lang="en-GB" sz="20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milliard </a:t>
            </a:r>
            <a:r>
              <a:rPr lang="en-GB" sz="2000" dirty="0" err="1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d'euros</a:t>
            </a:r>
            <a:r>
              <a:rPr lang="en-GB" sz="2000" dirty="0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réalisé</a:t>
            </a:r>
            <a:r>
              <a:rPr lang="en-GB" sz="2000" dirty="0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en-GB" sz="2000" dirty="0" err="1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l'exportation</a:t>
            </a:r>
            <a:r>
              <a:rPr lang="en-GB" sz="20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soutient</a:t>
            </a:r>
            <a:r>
              <a:rPr lang="en-GB" sz="20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14 000 </a:t>
            </a:r>
            <a:r>
              <a:rPr lang="en-GB" sz="2000" dirty="0" err="1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emplois</a:t>
            </a:r>
            <a:r>
              <a:rPr lang="en-GB" sz="2000" dirty="0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en-GB" sz="20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l'UE</a:t>
            </a:r>
            <a:endParaRPr lang="en-GB" sz="20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1926992"/>
            <a:ext cx="26642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Plus de </a:t>
            </a:r>
            <a:r>
              <a:rPr lang="en-GB" sz="2000" dirty="0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en-GB" sz="2000" dirty="0" err="1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millions</a:t>
            </a:r>
            <a:r>
              <a:rPr lang="en-GB" sz="2000" dirty="0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d'emplois</a:t>
            </a:r>
            <a:r>
              <a:rPr lang="en-GB" sz="2000" b="0" dirty="0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0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soit</a:t>
            </a:r>
            <a:r>
              <a:rPr lang="en-GB" sz="20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GB" sz="20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emploi</a:t>
            </a:r>
            <a:r>
              <a:rPr lang="en-GB" sz="20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</a:t>
            </a:r>
            <a:r>
              <a:rPr lang="en-GB" sz="20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GB" sz="20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en-GB" sz="20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l'UE</a:t>
            </a:r>
            <a:r>
              <a:rPr lang="en-GB" sz="20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0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dépendent</a:t>
            </a:r>
            <a:r>
              <a:rPr lang="en-GB" sz="20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exportations</a:t>
            </a:r>
            <a:endParaRPr lang="en-GB" sz="20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769452" y="4933008"/>
            <a:ext cx="2265676" cy="911164"/>
          </a:xfrm>
          <a:prstGeom prst="rect">
            <a:avLst/>
          </a:prstGeom>
          <a:solidFill>
            <a:srgbClr val="C74B5D">
              <a:alpha val="10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C74B5D"/>
              </a:solidFill>
              <a:latin typeface="Verdan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131840" y="4933007"/>
            <a:ext cx="2880320" cy="911165"/>
          </a:xfrm>
          <a:prstGeom prst="rect">
            <a:avLst/>
          </a:prstGeom>
          <a:solidFill>
            <a:srgbClr val="C74B5D">
              <a:alpha val="10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C74B5D"/>
              </a:solidFill>
              <a:latin typeface="Verdan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120172" y="4933008"/>
            <a:ext cx="2265676" cy="911164"/>
          </a:xfrm>
          <a:prstGeom prst="rect">
            <a:avLst/>
          </a:prstGeom>
          <a:solidFill>
            <a:srgbClr val="C74B5D">
              <a:alpha val="10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C74B5D"/>
              </a:solidFill>
              <a:latin typeface="Verdan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58174" y="5011298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Approuvée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l'ensemble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GB" sz="1600" b="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1600" b="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États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membres</a:t>
            </a:r>
            <a:endParaRPr lang="en-GB" sz="16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35128" y="4973091"/>
            <a:ext cx="29770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Fondée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trois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piliers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1600" b="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1600" b="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l'efficacité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transparence</a:t>
            </a:r>
            <a:r>
              <a:rPr lang="en-GB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les </a:t>
            </a: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valeurs</a:t>
            </a:r>
            <a:endParaRPr lang="en-GB" sz="160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12160" y="5065423"/>
            <a:ext cx="25537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réponse aux attentes des citoyens</a:t>
            </a:r>
            <a:endParaRPr lang="en-GB" sz="16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56468" y="4561383"/>
            <a:ext cx="7103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dirty="0" err="1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Stratégie</a:t>
            </a:r>
            <a:r>
              <a:rPr lang="en-GB" sz="1800" dirty="0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«Le commerce pour </a:t>
            </a:r>
            <a:r>
              <a:rPr lang="en-GB" sz="1800" dirty="0" err="1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tous</a:t>
            </a:r>
            <a:r>
              <a:rPr lang="en-GB" sz="1800" dirty="0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en-GB" sz="1800" dirty="0">
              <a:solidFill>
                <a:srgbClr val="C74B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34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45886" y="942508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Situation des échanges commerciaux de l'UE</a:t>
            </a:r>
            <a:endParaRPr lang="en-GB" sz="24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 descr="U:\A2\Graphic Projects\TEN - The 10 priorities\201607-001 Juncker Commission - Two years on\Trade\tradoc_149622.jpg_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76" y="1210583"/>
            <a:ext cx="8770371" cy="517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3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5664" y="1196752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système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modernisé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protection de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l'investissement</a:t>
            </a:r>
            <a:endParaRPr lang="en-GB" sz="24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930" y="2266653"/>
            <a:ext cx="313945" cy="3078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53" y="3446353"/>
            <a:ext cx="313945" cy="3078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42" y="4917851"/>
            <a:ext cx="313945" cy="3078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028" y="1936047"/>
            <a:ext cx="652273" cy="59740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92875" y="2249323"/>
            <a:ext cx="346495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vrais juges</a:t>
            </a:r>
            <a:endParaRPr lang="en-GB" sz="2000" dirty="0">
              <a:solidFill>
                <a:srgbClr val="C74B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8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Hautement</a:t>
            </a:r>
            <a:r>
              <a:rPr lang="en-GB" sz="18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qualifiés</a:t>
            </a:r>
            <a:r>
              <a:rPr lang="en-GB" sz="18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18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8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désignés</a:t>
            </a:r>
            <a:r>
              <a:rPr lang="en-GB" sz="18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 les </a:t>
            </a:r>
            <a:r>
              <a:rPr lang="en-GB" sz="18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deux</a:t>
            </a:r>
            <a:r>
              <a:rPr lang="en-GB" sz="18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partenaires</a:t>
            </a:r>
            <a:r>
              <a:rPr lang="en-GB" sz="18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commerciaux</a:t>
            </a:r>
            <a:endParaRPr lang="fr-BE" sz="18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46798" y="3446353"/>
            <a:ext cx="339295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 de double casquette</a:t>
            </a:r>
            <a:endParaRPr lang="en-GB" sz="2000" dirty="0" smtClean="0">
              <a:solidFill>
                <a:srgbClr val="C74B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8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en-GB" sz="18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juges</a:t>
            </a:r>
            <a:r>
              <a:rPr lang="en-GB" sz="18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 </a:t>
            </a:r>
            <a:r>
              <a:rPr lang="en-GB" sz="18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peuvent</a:t>
            </a:r>
            <a:r>
              <a:rPr lang="en-GB" sz="18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 </a:t>
            </a:r>
            <a:r>
              <a:rPr lang="en-GB" sz="18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avoir</a:t>
            </a:r>
            <a:r>
              <a:rPr lang="en-GB" sz="18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sz="18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qualité</a:t>
            </a:r>
            <a:r>
              <a:rPr lang="en-GB" sz="18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d'avocat</a:t>
            </a:r>
            <a:r>
              <a:rPr lang="en-GB" sz="18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en-GB" sz="18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</a:t>
            </a:r>
            <a:r>
              <a:rPr lang="en-GB" sz="18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différends</a:t>
            </a:r>
            <a:r>
              <a:rPr lang="en-GB" sz="18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opposant</a:t>
            </a:r>
            <a:r>
              <a:rPr lang="en-GB" sz="18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</a:t>
            </a:r>
            <a:r>
              <a:rPr lang="en-GB" sz="18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investisseurs</a:t>
            </a:r>
            <a:r>
              <a:rPr lang="en-GB" sz="18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aux </a:t>
            </a:r>
            <a:r>
              <a:rPr lang="en-GB" sz="18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États</a:t>
            </a:r>
            <a:r>
              <a:rPr lang="en-GB" sz="18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fr-BE" sz="18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69087" y="4917851"/>
            <a:ext cx="33483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Audiences publiques</a:t>
            </a:r>
          </a:p>
          <a:p>
            <a:r>
              <a:rPr lang="fr-FR" sz="18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une transparence maximale</a:t>
            </a:r>
            <a:endParaRPr lang="en-GB" sz="18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582" y="2266653"/>
            <a:ext cx="313945" cy="30784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582" y="3493685"/>
            <a:ext cx="313945" cy="30784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641" y="4913511"/>
            <a:ext cx="313945" cy="30784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029527" y="2231801"/>
            <a:ext cx="346495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juges ne seront pas choisis</a:t>
            </a:r>
            <a:endParaRPr lang="en-GB" sz="2000" dirty="0">
              <a:solidFill>
                <a:srgbClr val="C74B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8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fr-FR" sz="18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ais affectés de manière aléatoire</a:t>
            </a:r>
            <a:endParaRPr lang="fr-BE" sz="18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29527" y="3492332"/>
            <a:ext cx="339295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Droit d'appel</a:t>
            </a:r>
            <a:endParaRPr lang="en-GB" sz="2000" dirty="0">
              <a:solidFill>
                <a:srgbClr val="C74B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8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fr-FR" sz="18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enforçant l'équité du système</a:t>
            </a:r>
            <a:endParaRPr lang="fr-BE" sz="18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96586" y="4917851"/>
            <a:ext cx="346495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Tous les documents accessibles en ligne</a:t>
            </a:r>
            <a:endParaRPr lang="en-GB" sz="2000" dirty="0">
              <a:solidFill>
                <a:srgbClr val="C74B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8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Plus transparent que les tribunaux nationaux</a:t>
            </a:r>
            <a:endParaRPr lang="en-GB" sz="18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7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:\A2\Graphic Projects\TEN - The 10 priorities\201607-001 Juncker Commission - Two years on\Trade\EU_ASE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484784"/>
            <a:ext cx="5871891" cy="400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91758" y="4914347"/>
            <a:ext cx="6184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rgbClr val="99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Accord avec le </a:t>
            </a:r>
            <a:r>
              <a:rPr lang="en-GB" sz="1800" dirty="0" err="1" smtClean="0">
                <a:solidFill>
                  <a:srgbClr val="99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Viêt</a:t>
            </a:r>
            <a:r>
              <a:rPr lang="en-GB" sz="1800" dirty="0" smtClean="0">
                <a:solidFill>
                  <a:srgbClr val="99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Nam: </a:t>
            </a:r>
            <a:r>
              <a:rPr lang="en-GB" sz="1800" dirty="0" err="1" smtClean="0">
                <a:solidFill>
                  <a:srgbClr val="99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résultats</a:t>
            </a:r>
            <a:r>
              <a:rPr lang="en-GB" sz="1800" dirty="0" smtClean="0">
                <a:solidFill>
                  <a:srgbClr val="99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GB" sz="1800" dirty="0" err="1" smtClean="0">
                <a:solidFill>
                  <a:srgbClr val="99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avantages</a:t>
            </a:r>
            <a:endParaRPr lang="en-GB" sz="1800" dirty="0">
              <a:solidFill>
                <a:srgbClr val="99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90872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Accord de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libre-échange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entre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l'UE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le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Viêt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Nam</a:t>
            </a:r>
            <a:endParaRPr lang="en-GB" sz="24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3" descr="C:\Users\teglaat\Desktop\trade_ic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315" y="4304038"/>
            <a:ext cx="669469" cy="669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15816" y="4386619"/>
            <a:ext cx="864096" cy="50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teglaat\Desktop\eu_fla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386619"/>
            <a:ext cx="864096" cy="504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0" y="1556791"/>
            <a:ext cx="275018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407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UE</a:t>
            </a:r>
            <a:r>
              <a:rPr lang="en-GB" sz="2400" dirty="0">
                <a:solidFill>
                  <a:srgbClr val="407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400" dirty="0">
                <a:solidFill>
                  <a:srgbClr val="407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800" b="0" dirty="0">
                <a:solidFill>
                  <a:srgbClr val="407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 </a:t>
            </a:r>
            <a:r>
              <a:rPr lang="en-GB" sz="1800" b="0" dirty="0" err="1" smtClean="0">
                <a:solidFill>
                  <a:srgbClr val="407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millions</a:t>
            </a:r>
            <a:r>
              <a:rPr lang="en-GB" sz="1800" b="0" dirty="0" smtClean="0">
                <a:solidFill>
                  <a:srgbClr val="407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800" b="0" dirty="0" err="1" smtClean="0">
                <a:solidFill>
                  <a:srgbClr val="407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citoyens</a:t>
            </a:r>
            <a:r>
              <a:rPr lang="en-GB" sz="1800" b="0" dirty="0">
                <a:solidFill>
                  <a:srgbClr val="407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1800" b="0" dirty="0">
                <a:solidFill>
                  <a:srgbClr val="407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800" b="0" dirty="0" err="1" smtClean="0">
                <a:solidFill>
                  <a:srgbClr val="407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Croissance</a:t>
            </a:r>
            <a:r>
              <a:rPr lang="en-GB" sz="1800" b="0" dirty="0" smtClean="0">
                <a:solidFill>
                  <a:srgbClr val="407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0" dirty="0" err="1" smtClean="0">
                <a:solidFill>
                  <a:srgbClr val="407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économique</a:t>
            </a:r>
            <a:r>
              <a:rPr lang="en-GB" sz="1800" b="0" dirty="0" smtClean="0">
                <a:solidFill>
                  <a:srgbClr val="407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1,8 %</a:t>
            </a:r>
            <a:endParaRPr lang="en-GB" sz="1800" b="0" dirty="0">
              <a:solidFill>
                <a:srgbClr val="407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40849" y="2363346"/>
            <a:ext cx="3366142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000" dirty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Association </a:t>
            </a:r>
            <a:r>
              <a:rPr lang="en-GB" sz="2000" dirty="0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</a:t>
            </a:r>
          </a:p>
          <a:p>
            <a:pPr algn="r"/>
            <a:r>
              <a:rPr lang="en-GB" sz="2000" dirty="0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nations du </a:t>
            </a:r>
            <a:r>
              <a:rPr lang="en-GB" sz="2000" dirty="0" err="1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</a:t>
            </a:r>
            <a:r>
              <a:rPr lang="en-GB" sz="2000" dirty="0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-Est </a:t>
            </a:r>
          </a:p>
          <a:p>
            <a:pPr algn="r"/>
            <a:r>
              <a:rPr lang="en-GB" sz="1800" b="0" dirty="0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600 </a:t>
            </a:r>
            <a:r>
              <a:rPr lang="en-GB" sz="1800" b="0" dirty="0" err="1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millions</a:t>
            </a:r>
            <a:r>
              <a:rPr lang="en-GB" sz="1800" b="0" dirty="0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800" b="0" dirty="0" err="1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citoyens</a:t>
            </a:r>
            <a:r>
              <a:rPr lang="en-GB" sz="1800" b="0" dirty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1800" b="0" dirty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800" b="0" dirty="0" err="1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Croissance</a:t>
            </a:r>
            <a:r>
              <a:rPr lang="en-GB" sz="1800" b="0" dirty="0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0" dirty="0" err="1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économique</a:t>
            </a:r>
            <a:r>
              <a:rPr lang="en-GB" sz="1800" b="0" dirty="0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0" dirty="0" err="1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supérieure</a:t>
            </a:r>
            <a:r>
              <a:rPr lang="en-GB" sz="1800" b="0" dirty="0" smtClean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5%</a:t>
            </a:r>
            <a:endParaRPr lang="en-GB" sz="1800" b="0" dirty="0">
              <a:solidFill>
                <a:srgbClr val="C74B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07504" y="5327280"/>
            <a:ext cx="2927624" cy="766016"/>
          </a:xfrm>
          <a:prstGeom prst="rect">
            <a:avLst/>
          </a:prstGeom>
          <a:solidFill>
            <a:srgbClr val="C74B5D">
              <a:alpha val="10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C74B5D"/>
              </a:solidFill>
              <a:latin typeface="Verdan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3131840" y="5327280"/>
            <a:ext cx="2880320" cy="766016"/>
          </a:xfrm>
          <a:prstGeom prst="rect">
            <a:avLst/>
          </a:prstGeom>
          <a:solidFill>
            <a:srgbClr val="C74B5D">
              <a:alpha val="10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C74B5D"/>
              </a:solidFill>
              <a:latin typeface="Verdan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120172" y="5327280"/>
            <a:ext cx="2556284" cy="766016"/>
          </a:xfrm>
          <a:prstGeom prst="rect">
            <a:avLst/>
          </a:prstGeom>
          <a:solidFill>
            <a:srgbClr val="C74B5D">
              <a:alpha val="10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C74B5D"/>
              </a:solidFill>
              <a:latin typeface="Verdan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48164" y="5283679"/>
            <a:ext cx="26282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Système juridictionnel pour la protection de l'investissement</a:t>
            </a:r>
            <a:endParaRPr lang="en-GB" sz="16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04983" y="5406789"/>
            <a:ext cx="287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Politique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durable de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l'environnement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du travail </a:t>
            </a:r>
            <a:endParaRPr lang="en-GB" sz="16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496" y="5283679"/>
            <a:ext cx="30159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Renforcement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croissance</a:t>
            </a:r>
            <a:endParaRPr lang="en-GB" sz="1600" b="0" dirty="0" smtClean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du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développement</a:t>
            </a:r>
            <a:r>
              <a:rPr lang="en-GB" sz="1600" b="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économiques</a:t>
            </a:r>
            <a:endParaRPr lang="en-GB" sz="16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08104" y="2996952"/>
            <a:ext cx="232745" cy="135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14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65372" y="1089473"/>
            <a:ext cx="8229600" cy="611336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GB" sz="2600" kern="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Les 4 </a:t>
            </a:r>
            <a:r>
              <a:rPr lang="en-GB" sz="2600" kern="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rôles</a:t>
            </a:r>
            <a:r>
              <a:rPr lang="en-GB" sz="2600" kern="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 de la Commission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0" y="2754173"/>
            <a:ext cx="5940152" cy="378435"/>
            <a:chOff x="0" y="2754173"/>
            <a:chExt cx="5940152" cy="378435"/>
          </a:xfrm>
        </p:grpSpPr>
        <p:sp>
          <p:nvSpPr>
            <p:cNvPr id="2" name="Pentagon 1">
              <a:hlinkClick r:id="rId3"/>
            </p:cNvPr>
            <p:cNvSpPr/>
            <p:nvPr/>
          </p:nvSpPr>
          <p:spPr>
            <a:xfrm>
              <a:off x="0" y="2772568"/>
              <a:ext cx="5940152" cy="360040"/>
            </a:xfrm>
            <a:prstGeom prst="homePlate">
              <a:avLst/>
            </a:prstGeom>
            <a:solidFill>
              <a:srgbClr val="F7A428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800" b="0"/>
            </a:p>
          </p:txBody>
        </p:sp>
        <p:sp>
          <p:nvSpPr>
            <p:cNvPr id="10" name="TextBox 9">
              <a:hlinkClick r:id="rId3"/>
            </p:cNvPr>
            <p:cNvSpPr txBox="1"/>
            <p:nvPr/>
          </p:nvSpPr>
          <p:spPr>
            <a:xfrm>
              <a:off x="781088" y="2754173"/>
              <a:ext cx="37865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bg1"/>
                  </a:solidFill>
                  <a:latin typeface="Arial" panose="020B0604020202020204" pitchFamily="34" charset="0"/>
                </a:rPr>
                <a:t>DROIT D’INITIATIVE</a:t>
              </a:r>
              <a:endParaRPr lang="fr-FR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Pentagon 13"/>
          <p:cNvSpPr/>
          <p:nvPr/>
        </p:nvSpPr>
        <p:spPr>
          <a:xfrm>
            <a:off x="-1" y="3348632"/>
            <a:ext cx="6516217" cy="360040"/>
          </a:xfrm>
          <a:prstGeom prst="homePlate">
            <a:avLst/>
          </a:prstGeom>
          <a:solidFill>
            <a:srgbClr val="E2F2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  <p:sp>
        <p:nvSpPr>
          <p:cNvPr id="11" name="TextBox 10"/>
          <p:cNvSpPr txBox="1"/>
          <p:nvPr/>
        </p:nvSpPr>
        <p:spPr>
          <a:xfrm>
            <a:off x="781088" y="3348632"/>
            <a:ext cx="5807136" cy="369332"/>
          </a:xfrm>
          <a:prstGeom prst="rect">
            <a:avLst/>
          </a:prstGeom>
          <a:noFill/>
          <a:effectLst>
            <a:reflection endPos="0" dir="5400000" sy="-100000" algn="bl" rotWithShape="0"/>
          </a:effectLst>
        </p:spPr>
        <p:txBody>
          <a:bodyPr wrap="square" rtlCol="0">
            <a:spAutoFit/>
          </a:bodyPr>
          <a:lstStyle/>
          <a:p>
            <a:pPr marL="3175"/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EXÉCUTION DES POLITIQUES ET DU BUDGET</a:t>
            </a:r>
            <a:endParaRPr lang="fr-FR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entagon 14"/>
          <p:cNvSpPr/>
          <p:nvPr/>
        </p:nvSpPr>
        <p:spPr>
          <a:xfrm>
            <a:off x="-5500" y="3996704"/>
            <a:ext cx="6948264" cy="360040"/>
          </a:xfrm>
          <a:prstGeom prst="homePlate">
            <a:avLst/>
          </a:prstGeom>
          <a:solidFill>
            <a:srgbClr val="E2ED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  <p:sp>
        <p:nvSpPr>
          <p:cNvPr id="12" name="TextBox 11"/>
          <p:cNvSpPr txBox="1"/>
          <p:nvPr/>
        </p:nvSpPr>
        <p:spPr>
          <a:xfrm>
            <a:off x="781088" y="3985035"/>
            <a:ext cx="4037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75"/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GARDIENNE DES TRAITÉS</a:t>
            </a:r>
            <a:endParaRPr lang="fr-FR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Pentagon 15"/>
          <p:cNvSpPr/>
          <p:nvPr/>
        </p:nvSpPr>
        <p:spPr>
          <a:xfrm>
            <a:off x="-17032" y="4644776"/>
            <a:ext cx="7613367" cy="360040"/>
          </a:xfrm>
          <a:prstGeom prst="homePlate">
            <a:avLst/>
          </a:prstGeom>
          <a:solidFill>
            <a:srgbClr val="FDDF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  <p:sp>
        <p:nvSpPr>
          <p:cNvPr id="13" name="TextBox 12"/>
          <p:cNvSpPr txBox="1"/>
          <p:nvPr/>
        </p:nvSpPr>
        <p:spPr>
          <a:xfrm>
            <a:off x="781088" y="4643844"/>
            <a:ext cx="3860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75"/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DIMENSION INTERNATIONALE</a:t>
            </a:r>
            <a:endParaRPr lang="fr-FR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9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8474" y="2090419"/>
            <a:ext cx="4916489" cy="335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764704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Accord de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partenariat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économique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accord de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libre-échange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entre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l'UE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le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Japon</a:t>
            </a:r>
            <a:endParaRPr lang="en-GB" sz="18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844721" y="2348756"/>
            <a:ext cx="2751614" cy="671832"/>
            <a:chOff x="2900005" y="1484785"/>
            <a:chExt cx="2751614" cy="671832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773013" y="1554154"/>
              <a:ext cx="878606" cy="516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3" descr="C:\Users\teglaat\Desktop\eu_flag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00005" y="1556792"/>
              <a:ext cx="879907" cy="5133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3" descr="C:\Users\teglaat\Desktop\trade_icon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8917" y="1484785"/>
              <a:ext cx="671832" cy="6718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oup 2"/>
          <p:cNvGrpSpPr/>
          <p:nvPr/>
        </p:nvGrpSpPr>
        <p:grpSpPr>
          <a:xfrm>
            <a:off x="4698427" y="3180536"/>
            <a:ext cx="4224349" cy="2539157"/>
            <a:chOff x="511265" y="4633643"/>
            <a:chExt cx="4224349" cy="2539157"/>
          </a:xfrm>
        </p:grpSpPr>
        <p:sp>
          <p:nvSpPr>
            <p:cNvPr id="19" name="TextBox 18"/>
            <p:cNvSpPr txBox="1"/>
            <p:nvPr/>
          </p:nvSpPr>
          <p:spPr>
            <a:xfrm>
              <a:off x="511265" y="4633643"/>
              <a:ext cx="4224349" cy="25391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GB" sz="1800" b="0" dirty="0" smtClean="0">
                  <a:solidFill>
                    <a:srgbClr val="407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17</a:t>
              </a:r>
              <a:r>
                <a:rPr lang="en-GB" sz="1800" b="0" baseline="30000" dirty="0" smtClean="0">
                  <a:solidFill>
                    <a:srgbClr val="407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lang="en-GB" sz="1800" b="0" dirty="0" smtClean="0">
                  <a:solidFill>
                    <a:srgbClr val="407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cycle de </a:t>
              </a:r>
              <a:r>
                <a:rPr lang="en-GB" sz="1800" b="0" dirty="0" err="1" smtClean="0">
                  <a:solidFill>
                    <a:srgbClr val="407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négociations</a:t>
              </a:r>
              <a:r>
                <a:rPr lang="en-GB" sz="1800" b="0" dirty="0" smtClean="0">
                  <a:solidFill>
                    <a:srgbClr val="407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à </a:t>
              </a:r>
              <a:r>
                <a:rPr lang="en-GB" sz="1800" b="0" dirty="0" err="1" smtClean="0">
                  <a:solidFill>
                    <a:srgbClr val="407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Bruxelles</a:t>
              </a:r>
              <a:r>
                <a:rPr lang="en-GB" sz="1800" b="0" dirty="0" smtClean="0">
                  <a:solidFill>
                    <a:srgbClr val="407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GB" sz="1800" b="0" dirty="0" err="1" smtClean="0">
                  <a:solidFill>
                    <a:srgbClr val="407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septembre</a:t>
              </a:r>
              <a:r>
                <a:rPr lang="en-GB" sz="1800" b="0" dirty="0" smtClean="0">
                  <a:solidFill>
                    <a:srgbClr val="407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2016 </a:t>
              </a:r>
              <a:endParaRPr lang="en-GB" sz="1800" b="0" dirty="0">
                <a:solidFill>
                  <a:srgbClr val="407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Aft>
                  <a:spcPts val="600"/>
                </a:spcAft>
              </a:pPr>
              <a:r>
                <a:rPr lang="en-GB" sz="1800" dirty="0" err="1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Feuilles</a:t>
              </a:r>
              <a:r>
                <a:rPr lang="en-GB" sz="1800" dirty="0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 route </a:t>
              </a:r>
              <a:r>
                <a:rPr lang="en-GB" sz="1800" b="0" dirty="0" err="1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définies</a:t>
              </a:r>
              <a:r>
                <a:rPr lang="en-GB" sz="1800" b="0" dirty="0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800" b="0" dirty="0" err="1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concernant</a:t>
              </a:r>
              <a:endParaRPr lang="en-GB" sz="1800" b="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1">
                <a:spcAft>
                  <a:spcPts val="600"/>
                </a:spcAft>
              </a:pPr>
              <a:r>
                <a:rPr lang="en-GB" sz="1800" b="0" dirty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</a:t>
              </a:r>
              <a:r>
                <a:rPr lang="en-GB" sz="1800" b="0" dirty="0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suppression des </a:t>
              </a:r>
              <a:r>
                <a:rPr lang="en-GB" sz="1800" dirty="0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obstacles non </a:t>
              </a:r>
              <a:r>
                <a:rPr lang="en-GB" sz="1800" dirty="0" err="1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tarifaires</a:t>
              </a:r>
              <a:r>
                <a:rPr lang="en-GB" sz="1800" dirty="0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GB" sz="180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1">
                <a:spcAft>
                  <a:spcPts val="600"/>
                </a:spcAft>
              </a:pPr>
              <a:r>
                <a:rPr lang="en-GB" sz="1800" b="0" dirty="0" err="1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</a:t>
              </a:r>
              <a:r>
                <a:rPr lang="en-GB" sz="1800" b="0" dirty="0" err="1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'ouverture</a:t>
              </a:r>
              <a:r>
                <a:rPr lang="en-GB" sz="1800" b="0" dirty="0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des </a:t>
              </a:r>
              <a:r>
                <a:rPr lang="en-GB" sz="1800" dirty="0" err="1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marchés</a:t>
              </a:r>
              <a:r>
                <a:rPr lang="en-GB" sz="1800" dirty="0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publics </a:t>
              </a:r>
              <a:r>
                <a:rPr lang="en-GB" sz="1800" b="0" dirty="0" err="1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dans</a:t>
              </a:r>
              <a:r>
                <a:rPr lang="en-GB" sz="1800" b="0" dirty="0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les </a:t>
              </a:r>
              <a:r>
                <a:rPr lang="en-GB" sz="1800" b="0" dirty="0" err="1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secteurs</a:t>
              </a:r>
              <a:r>
                <a:rPr lang="en-GB" sz="1800" b="0" dirty="0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800" b="0" dirty="0" err="1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japonais</a:t>
              </a:r>
              <a:r>
                <a:rPr lang="en-GB" sz="1800" b="0" dirty="0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du rail et des transports </a:t>
              </a:r>
              <a:r>
                <a:rPr lang="en-GB" sz="1800" b="0" dirty="0" err="1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urbains</a:t>
              </a:r>
              <a:endParaRPr lang="en-GB" sz="1800" b="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333" y="5676715"/>
              <a:ext cx="218282" cy="214044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8765" y="6077244"/>
              <a:ext cx="218282" cy="2140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4193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519" y="6381328"/>
            <a:ext cx="19908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GB" sz="1600" dirty="0" err="1">
                <a:solidFill>
                  <a:srgbClr val="C74B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EUTrade</a:t>
            </a:r>
            <a:endParaRPr lang="en-GB" sz="1600" dirty="0">
              <a:solidFill>
                <a:srgbClr val="C74B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610" y="978542"/>
            <a:ext cx="3882615" cy="25914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Isosceles Triangle 7">
            <a:hlinkClick r:id="rId4" action="ppaction://hlinksldjump"/>
          </p:cNvPr>
          <p:cNvSpPr/>
          <p:nvPr/>
        </p:nvSpPr>
        <p:spPr bwMode="auto">
          <a:xfrm>
            <a:off x="5209082" y="2295713"/>
            <a:ext cx="1296144" cy="1285191"/>
          </a:xfrm>
          <a:prstGeom prst="triangle">
            <a:avLst>
              <a:gd name="adj" fmla="val 100000"/>
            </a:avLst>
          </a:prstGeom>
          <a:solidFill>
            <a:srgbClr val="0070C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de-DE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9" name="Curved Right Arrow 8">
            <a:hlinkClick r:id="rId4" action="ppaction://hlinksldjump"/>
          </p:cNvPr>
          <p:cNvSpPr/>
          <p:nvPr/>
        </p:nvSpPr>
        <p:spPr bwMode="auto">
          <a:xfrm rot="10800000">
            <a:off x="5730940" y="2739607"/>
            <a:ext cx="775714" cy="830344"/>
          </a:xfrm>
          <a:prstGeom prst="curvedRightArrow">
            <a:avLst>
              <a:gd name="adj1" fmla="val 33101"/>
              <a:gd name="adj2" fmla="val 53521"/>
              <a:gd name="adj3" fmla="val 31589"/>
            </a:avLst>
          </a:prstGeom>
          <a:solidFill>
            <a:schemeClr val="accent6"/>
          </a:solidFill>
          <a:ln>
            <a:solidFill>
              <a:schemeClr val="tx2"/>
            </a:solidFill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de-DE" sz="1200" b="0">
              <a:solidFill>
                <a:srgbClr val="0F5494"/>
              </a:solidFill>
              <a:latin typeface="Verdana"/>
            </a:endParaRPr>
          </a:p>
        </p:txBody>
      </p:sp>
      <p:pic>
        <p:nvPicPr>
          <p:cNvPr id="10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9"/>
          <a:stretch/>
        </p:blipFill>
        <p:spPr bwMode="auto">
          <a:xfrm>
            <a:off x="2622610" y="4941168"/>
            <a:ext cx="3882615" cy="19168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10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74"/>
          <a:stretch/>
        </p:blipFill>
        <p:spPr>
          <a:xfrm>
            <a:off x="4527798" y="4938446"/>
            <a:ext cx="1977426" cy="1922275"/>
          </a:xfrm>
          <a:prstGeom prst="rect">
            <a:avLst/>
          </a:prstGeom>
        </p:spPr>
      </p:pic>
      <p:sp>
        <p:nvSpPr>
          <p:cNvPr id="12" name="Isosceles Triangle 11">
            <a:hlinkClick r:id="rId8" action="ppaction://hlinksldjump"/>
          </p:cNvPr>
          <p:cNvSpPr/>
          <p:nvPr/>
        </p:nvSpPr>
        <p:spPr bwMode="auto">
          <a:xfrm>
            <a:off x="5142482" y="5534913"/>
            <a:ext cx="1362742" cy="1317171"/>
          </a:xfrm>
          <a:prstGeom prst="triangle">
            <a:avLst>
              <a:gd name="adj" fmla="val 100000"/>
            </a:avLst>
          </a:prstGeom>
          <a:solidFill>
            <a:srgbClr val="C74D4D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de-DE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3" name="Curved Right Arrow 12">
            <a:hlinkClick r:id="rId8" action="ppaction://hlinksldjump"/>
          </p:cNvPr>
          <p:cNvSpPr/>
          <p:nvPr/>
        </p:nvSpPr>
        <p:spPr bwMode="auto">
          <a:xfrm>
            <a:off x="5730940" y="6033099"/>
            <a:ext cx="775714" cy="830344"/>
          </a:xfrm>
          <a:prstGeom prst="curvedRightArrow">
            <a:avLst>
              <a:gd name="adj1" fmla="val 33101"/>
              <a:gd name="adj2" fmla="val 53521"/>
              <a:gd name="adj3" fmla="val 31589"/>
            </a:avLst>
          </a:prstGeom>
          <a:solidFill>
            <a:schemeClr val="accent6"/>
          </a:solidFill>
          <a:ln>
            <a:solidFill>
              <a:schemeClr val="tx2"/>
            </a:solidFill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de-DE" sz="1200" b="0">
              <a:solidFill>
                <a:srgbClr val="0F5494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57894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58000" y="4869160"/>
            <a:ext cx="4464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2420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JUSTICE </a:t>
            </a:r>
            <a:r>
              <a:rPr lang="en-GB" sz="2800" dirty="0" smtClean="0">
                <a:solidFill>
                  <a:srgbClr val="2420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DROITS FONDAMENTAUX</a:t>
            </a:r>
            <a:endParaRPr lang="en-GB" sz="2800" dirty="0">
              <a:solidFill>
                <a:srgbClr val="2420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92280" y="6381328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600" dirty="0">
                <a:solidFill>
                  <a:srgbClr val="4FC4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GB" sz="1600" dirty="0" err="1">
                <a:solidFill>
                  <a:srgbClr val="4FC4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EUJustice</a:t>
            </a:r>
            <a:endParaRPr lang="en-GB" sz="1600" dirty="0">
              <a:solidFill>
                <a:srgbClr val="4FC4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r="17960" b="5167"/>
          <a:stretch/>
        </p:blipFill>
        <p:spPr bwMode="auto">
          <a:xfrm>
            <a:off x="2634506" y="980728"/>
            <a:ext cx="3874988" cy="26642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979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971436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Protection des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données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vie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privée</a:t>
            </a:r>
            <a:endParaRPr lang="en-GB" sz="18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251520" y="1844824"/>
            <a:ext cx="2880000" cy="792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131520" y="1844824"/>
            <a:ext cx="2880640" cy="3868401"/>
            <a:chOff x="3131520" y="1988839"/>
            <a:chExt cx="2880640" cy="4212469"/>
          </a:xfrm>
        </p:grpSpPr>
        <p:cxnSp>
          <p:nvCxnSpPr>
            <p:cNvPr id="3" name="Straight Connector 2"/>
            <p:cNvCxnSpPr/>
            <p:nvPr/>
          </p:nvCxnSpPr>
          <p:spPr bwMode="auto">
            <a:xfrm rot="5400000">
              <a:off x="1025286" y="4095074"/>
              <a:ext cx="4212468" cy="0"/>
            </a:xfrm>
            <a:prstGeom prst="line">
              <a:avLst/>
            </a:prstGeom>
            <a:noFill/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" name="Straight Connector 4"/>
            <p:cNvCxnSpPr/>
            <p:nvPr/>
          </p:nvCxnSpPr>
          <p:spPr bwMode="auto">
            <a:xfrm rot="5400000">
              <a:off x="3905926" y="4095073"/>
              <a:ext cx="4212468" cy="0"/>
            </a:xfrm>
            <a:prstGeom prst="line">
              <a:avLst/>
            </a:prstGeom>
            <a:noFill/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7" name="Rectangle 6"/>
          <p:cNvSpPr/>
          <p:nvPr/>
        </p:nvSpPr>
        <p:spPr>
          <a:xfrm>
            <a:off x="-108839" y="3272651"/>
            <a:ext cx="32403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0" dirty="0" err="1" smtClean="0">
                <a:solidFill>
                  <a:srgbClr val="4FC4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Règlement</a:t>
            </a:r>
            <a:r>
              <a:rPr lang="en-GB" sz="1600" b="0" dirty="0" smtClean="0">
                <a:solidFill>
                  <a:srgbClr val="4FC4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4FC4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européen</a:t>
            </a:r>
            <a:r>
              <a:rPr lang="en-GB" sz="1600" b="0" dirty="0" smtClean="0">
                <a:solidFill>
                  <a:srgbClr val="4FC4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4FC4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</a:t>
            </a:r>
            <a:r>
              <a:rPr lang="en-GB" sz="1600" b="0" dirty="0" smtClean="0">
                <a:solidFill>
                  <a:srgbClr val="4FC4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protection des </a:t>
            </a:r>
            <a:r>
              <a:rPr lang="en-GB" sz="1600" b="0" dirty="0" err="1" smtClean="0">
                <a:solidFill>
                  <a:srgbClr val="4FC4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données</a:t>
            </a:r>
            <a:endParaRPr lang="en-GB" sz="1600" b="0" dirty="0">
              <a:solidFill>
                <a:srgbClr val="4FC4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88304" y="3284985"/>
            <a:ext cx="31683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0" dirty="0" smtClean="0">
                <a:solidFill>
                  <a:srgbClr val="4FC4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Directive </a:t>
            </a:r>
            <a:r>
              <a:rPr lang="en-GB" sz="1600" b="0" dirty="0" err="1" smtClean="0">
                <a:solidFill>
                  <a:srgbClr val="4FC4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en-GB" sz="1600" b="0" dirty="0" smtClean="0">
                <a:solidFill>
                  <a:srgbClr val="4FC4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en-GB" sz="1600" b="0" dirty="0" err="1" smtClean="0">
                <a:solidFill>
                  <a:srgbClr val="4FC4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secteur</a:t>
            </a:r>
            <a:r>
              <a:rPr lang="en-GB" sz="1600" b="0" dirty="0" smtClean="0">
                <a:solidFill>
                  <a:srgbClr val="4FC4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police et de la justice </a:t>
            </a:r>
            <a:r>
              <a:rPr lang="en-GB" sz="1600" b="0" dirty="0" err="1" smtClean="0">
                <a:solidFill>
                  <a:srgbClr val="4FC4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pénale</a:t>
            </a:r>
            <a:endParaRPr lang="en-GB" sz="1600" b="0" dirty="0">
              <a:solidFill>
                <a:srgbClr val="4FC4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84168" y="3284985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0" dirty="0" smtClean="0">
                <a:solidFill>
                  <a:srgbClr val="4FC4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Bouclier de protection des données UE-États-Unis</a:t>
            </a:r>
            <a:endParaRPr lang="en-GB" sz="1600" b="0" dirty="0">
              <a:solidFill>
                <a:srgbClr val="4FC4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336" y="3953089"/>
            <a:ext cx="3312368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dirty="0" err="1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'applique</a:t>
            </a:r>
            <a:r>
              <a:rPr lang="en-GB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toutes</a:t>
            </a:r>
            <a:r>
              <a:rPr lang="en-GB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</a:t>
            </a: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sociétés</a:t>
            </a:r>
            <a:r>
              <a:rPr lang="en-GB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où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qu'elles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soient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établies</a:t>
            </a:r>
            <a:endParaRPr lang="en-GB" sz="16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dirty="0" err="1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onne</a:t>
            </a:r>
            <a:r>
              <a:rPr lang="en-GB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contrôle</a:t>
            </a:r>
            <a:r>
              <a:rPr lang="en-GB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aux </a:t>
            </a: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citoyens</a:t>
            </a:r>
            <a:r>
              <a:rPr lang="en-GB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données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caractère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personnel</a:t>
            </a:r>
            <a:endParaRPr lang="en-GB" sz="16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simplifie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l'environnement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réglementaire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pour le commerce</a:t>
            </a:r>
            <a:endParaRPr lang="en-GB" sz="16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0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132480" y="4208315"/>
            <a:ext cx="2880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protège</a:t>
            </a:r>
            <a:r>
              <a:rPr lang="en-GB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 droit </a:t>
            </a: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fondamental</a:t>
            </a:r>
            <a:r>
              <a:rPr lang="en-GB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citoyens</a:t>
            </a:r>
            <a:r>
              <a:rPr lang="en-GB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la protection des </a:t>
            </a: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données</a:t>
            </a:r>
            <a:endParaRPr lang="en-GB" sz="16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012480" y="3953231"/>
            <a:ext cx="3024016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obligations de </a:t>
            </a:r>
            <a:r>
              <a:rPr lang="fr-FR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protection des données</a:t>
            </a:r>
            <a:r>
              <a:rPr lang="fr-FR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pour les sociétés américaines qui reçoivent des données à caractère personnel de l'UE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fr-FR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éexamen annuel conjoint </a:t>
            </a:r>
            <a:r>
              <a:rPr lang="fr-FR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afin de contrôler la mise en œuvre</a:t>
            </a:r>
            <a:endParaRPr lang="fr-FR" sz="16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54" y="2060849"/>
            <a:ext cx="1557531" cy="102108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235" y="2002937"/>
            <a:ext cx="795530" cy="107899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899950"/>
            <a:ext cx="836310" cy="116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45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22" y="1988838"/>
            <a:ext cx="2910846" cy="227990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0" y="0"/>
            <a:ext cx="9144000" cy="1268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7524" y="971436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Lutter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contre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discours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haineux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les discriminations</a:t>
            </a:r>
            <a:endParaRPr lang="en-GB" sz="24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572000" y="1988836"/>
            <a:ext cx="4315284" cy="1440163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64000">
                <a:schemeClr val="accent2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832404" y="2293417"/>
            <a:ext cx="30240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Nouveau code de </a:t>
            </a:r>
            <a:r>
              <a:rPr lang="en-GB" sz="16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conduite</a:t>
            </a:r>
            <a:r>
              <a:rPr lang="en-GB" sz="1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pour </a:t>
            </a:r>
            <a:r>
              <a:rPr lang="en-GB" sz="16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lutter</a:t>
            </a:r>
            <a:r>
              <a:rPr lang="en-GB" sz="1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contre</a:t>
            </a:r>
            <a:r>
              <a:rPr lang="en-GB" sz="1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</a:t>
            </a:r>
            <a:r>
              <a:rPr lang="en-GB" sz="16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discours</a:t>
            </a:r>
            <a:r>
              <a:rPr lang="en-GB" sz="1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haineux</a:t>
            </a:r>
            <a:r>
              <a:rPr lang="en-GB" sz="1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illégaux</a:t>
            </a:r>
            <a:r>
              <a:rPr lang="en-GB" sz="1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1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ligne</a:t>
            </a:r>
            <a:r>
              <a:rPr lang="en-GB" sz="1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16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GB" sz="1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2016</a:t>
            </a:r>
            <a:r>
              <a:rPr lang="en-GB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350" y="1982882"/>
            <a:ext cx="2313300" cy="25214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436096" y="4688041"/>
            <a:ext cx="3707904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Mise en place d'un groupe à haut niveau</a:t>
            </a:r>
            <a:endParaRPr lang="en-GB" sz="200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lutter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contre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racisme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la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xénophobie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les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autres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formes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d'intolérance</a:t>
            </a:r>
            <a:endParaRPr lang="en-GB" sz="16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5292080" y="4149080"/>
            <a:ext cx="706240" cy="724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599" y="4749091"/>
            <a:ext cx="539497" cy="539497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884867" y="4758284"/>
            <a:ext cx="4011732" cy="1215717"/>
            <a:chOff x="5285237" y="4873494"/>
            <a:chExt cx="4011732" cy="1215717"/>
          </a:xfrm>
        </p:grpSpPr>
        <p:sp>
          <p:nvSpPr>
            <p:cNvPr id="18" name="Rectangle 17">
              <a:hlinkClick r:id="rId6"/>
            </p:cNvPr>
            <p:cNvSpPr/>
            <p:nvPr/>
          </p:nvSpPr>
          <p:spPr bwMode="auto">
            <a:xfrm>
              <a:off x="5292080" y="4873494"/>
              <a:ext cx="3619966" cy="10606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en-GB" sz="1200" b="0">
                <a:solidFill>
                  <a:srgbClr val="0F5494"/>
                </a:solidFill>
                <a:latin typeface="Verdana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998295" y="4873494"/>
              <a:ext cx="3298674" cy="12157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2000" dirty="0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 site web unique</a:t>
              </a:r>
              <a:endParaRPr lang="en-GB" sz="140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600"/>
                </a:spcBef>
              </a:pPr>
              <a:r>
                <a:rPr lang="en-GB" sz="1600" b="0" dirty="0" err="1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Promouvoir</a:t>
              </a:r>
              <a:r>
                <a:rPr lang="en-GB" sz="1600" b="0" dirty="0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la </a:t>
              </a:r>
              <a:r>
                <a:rPr lang="en-GB" sz="1600" b="0" dirty="0" err="1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tolérance</a:t>
              </a:r>
              <a:r>
                <a:rPr lang="en-GB" sz="1600" b="0" dirty="0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et </a:t>
              </a:r>
              <a:r>
                <a:rPr lang="en-GB" sz="1600" b="0" dirty="0" err="1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lutter</a:t>
              </a:r>
              <a:r>
                <a:rPr lang="en-GB" sz="1600" b="0" dirty="0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600" b="0" dirty="0" err="1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contre</a:t>
              </a:r>
              <a:r>
                <a:rPr lang="en-GB" sz="1600" b="0" dirty="0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le </a:t>
              </a:r>
              <a:r>
                <a:rPr lang="en-GB" sz="1600" b="0" dirty="0" err="1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racisme</a:t>
              </a:r>
              <a:r>
                <a:rPr lang="en-GB" sz="1600" b="0" dirty="0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la </a:t>
              </a:r>
              <a:r>
                <a:rPr lang="en-GB" sz="1600" b="0" dirty="0" err="1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xénophobie</a:t>
              </a:r>
              <a:r>
                <a:rPr lang="en-GB" sz="1600" b="0" dirty="0" smtClean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et les discriminations</a:t>
              </a:r>
              <a:endParaRPr lang="en-GB" sz="1600" b="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Picture 8">
              <a:hlinkClick r:id="rId6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9810" y="5186230"/>
              <a:ext cx="244703" cy="265095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5237" y="4873494"/>
              <a:ext cx="688849" cy="3840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291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2521" y="957747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Accès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la justice et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défense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droits des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Européens</a:t>
            </a:r>
            <a:endParaRPr lang="en-GB" sz="18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251520" y="3140968"/>
            <a:ext cx="4212468" cy="0"/>
          </a:xfrm>
          <a:prstGeom prst="line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5247152"/>
            <a:ext cx="912676" cy="900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423" y="1906959"/>
            <a:ext cx="907563" cy="900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44" y="1996781"/>
            <a:ext cx="663561" cy="900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80" y="3429000"/>
            <a:ext cx="1018488" cy="900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021" y="3430741"/>
            <a:ext cx="927965" cy="900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619671" y="1849128"/>
            <a:ext cx="308934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Directive </a:t>
            </a: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</a:t>
            </a:r>
            <a:r>
              <a:rPr lang="en-GB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l'aide</a:t>
            </a:r>
            <a:r>
              <a:rPr lang="en-GB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juridictionnelle</a:t>
            </a:r>
            <a:r>
              <a:rPr lang="en-GB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les suspects et les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personnes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poursuivies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 cadre des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poursuites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pénales</a:t>
            </a:r>
            <a:endParaRPr lang="en-GB" sz="16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619670" y="3230686"/>
            <a:ext cx="30963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1600" b="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Proposition de </a:t>
            </a:r>
            <a:r>
              <a:rPr lang="fr-BE" sz="160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clarifier les droits patrimoniaux des couples internationaux ayant conclu un mariage ou un partenariat enregistré </a:t>
            </a:r>
            <a:endParaRPr lang="en-GB" sz="160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2409241" y="5013176"/>
            <a:ext cx="4320477" cy="0"/>
          </a:xfrm>
          <a:prstGeom prst="line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Rectangle 19"/>
          <p:cNvSpPr/>
          <p:nvPr/>
        </p:nvSpPr>
        <p:spPr>
          <a:xfrm>
            <a:off x="5830539" y="3230686"/>
            <a:ext cx="29523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1600" b="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Adoption de nouvelles règles visant à </a:t>
            </a:r>
            <a:r>
              <a:rPr lang="fr-BE" sz="160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réduire radicalement les formalités administratives relatives aux documents publics des citoyens </a:t>
            </a:r>
            <a:endParaRPr lang="en-GB" sz="160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 bwMode="auto">
          <a:xfrm>
            <a:off x="4680012" y="3140968"/>
            <a:ext cx="4212468" cy="0"/>
          </a:xfrm>
          <a:prstGeom prst="line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Rectangle 22"/>
          <p:cNvSpPr/>
          <p:nvPr/>
        </p:nvSpPr>
        <p:spPr>
          <a:xfrm>
            <a:off x="5830539" y="1541351"/>
            <a:ext cx="32758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1600" b="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Proposition d'</a:t>
            </a:r>
            <a:r>
              <a:rPr lang="fr-BE" sz="160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améliorer les règles de l'UE destinées à protéger les enfants </a:t>
            </a:r>
            <a:r>
              <a:rPr lang="fr-BE" sz="1600" b="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 le contexte des litiges transfrontières en matière de responsabilité parentale</a:t>
            </a:r>
            <a:r>
              <a:rPr lang="fr-BE" sz="2000" b="0" dirty="0">
                <a:solidFill>
                  <a:srgbClr val="808080"/>
                </a:solidFill>
                <a:latin typeface="Verdana"/>
              </a:rPr>
              <a:t> </a:t>
            </a:r>
            <a:endParaRPr lang="en-GB" sz="20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462037" y="5404764"/>
            <a:ext cx="38446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1600" dirty="0">
                <a:solidFill>
                  <a:srgbClr val="808080"/>
                </a:solidFill>
                <a:latin typeface="Verdana"/>
              </a:rPr>
              <a:t>Dialogue </a:t>
            </a:r>
            <a:r>
              <a:rPr lang="fr-BE" sz="1600" dirty="0" smtClean="0">
                <a:solidFill>
                  <a:srgbClr val="808080"/>
                </a:solidFill>
                <a:latin typeface="Verdana"/>
              </a:rPr>
              <a:t>avec </a:t>
            </a:r>
            <a:r>
              <a:rPr lang="fr-BE" sz="1600" dirty="0">
                <a:solidFill>
                  <a:srgbClr val="808080"/>
                </a:solidFill>
                <a:latin typeface="Verdana"/>
              </a:rPr>
              <a:t>la Pologne au sujet du mécanisme de protection de l'état de droit </a:t>
            </a:r>
            <a:endParaRPr lang="en-GB" sz="16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60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 bwMode="auto">
          <a:xfrm>
            <a:off x="261714" y="5085184"/>
            <a:ext cx="8633409" cy="94917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936690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Promotion des droits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fondamentaux</a:t>
            </a:r>
            <a:endParaRPr lang="en-GB" sz="18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rot="17887092">
            <a:off x="195548" y="2412228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dirty="0" smtClean="0">
                <a:solidFill>
                  <a:srgbClr val="2420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ÉGALITÉ</a:t>
            </a:r>
            <a:endParaRPr lang="en-GB" sz="1800" dirty="0">
              <a:solidFill>
                <a:srgbClr val="2420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16626236">
            <a:off x="1374346" y="2945449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dirty="0" smtClean="0">
                <a:solidFill>
                  <a:srgbClr val="2420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LIBERTÉ</a:t>
            </a:r>
            <a:endParaRPr lang="en-GB" sz="1800" dirty="0">
              <a:solidFill>
                <a:srgbClr val="2420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3786508">
            <a:off x="2763697" y="2397481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dirty="0" smtClean="0">
                <a:solidFill>
                  <a:srgbClr val="2420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DIGNITÉ</a:t>
            </a:r>
            <a:endParaRPr lang="en-GB" sz="1800" dirty="0">
              <a:solidFill>
                <a:srgbClr val="2420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16561235">
            <a:off x="5811842" y="2807995"/>
            <a:ext cx="2141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rgbClr val="2420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ÉTAT DE DROIT</a:t>
            </a:r>
            <a:endParaRPr lang="en-GB" sz="1800" dirty="0">
              <a:solidFill>
                <a:srgbClr val="2420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7775718">
            <a:off x="7312248" y="2319578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rgbClr val="2420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DÉMOCRATIE</a:t>
            </a:r>
            <a:endParaRPr lang="en-GB" sz="1800" dirty="0">
              <a:solidFill>
                <a:srgbClr val="2420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4488" y="2348868"/>
            <a:ext cx="1971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dirty="0">
                <a:solidFill>
                  <a:srgbClr val="2420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RESPECT </a:t>
            </a:r>
          </a:p>
          <a:p>
            <a:pPr algn="ctr"/>
            <a:r>
              <a:rPr lang="en-GB" sz="1800" dirty="0" smtClean="0">
                <a:solidFill>
                  <a:srgbClr val="2420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</a:t>
            </a:r>
            <a:endParaRPr lang="en-GB" sz="1800" dirty="0">
              <a:solidFill>
                <a:srgbClr val="2420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800" dirty="0" smtClean="0">
                <a:solidFill>
                  <a:srgbClr val="2420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DROITS</a:t>
            </a:r>
          </a:p>
          <a:p>
            <a:pPr algn="ctr"/>
            <a:r>
              <a:rPr lang="en-GB" sz="1800" dirty="0" smtClean="0">
                <a:solidFill>
                  <a:srgbClr val="2420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endParaRPr lang="en-GB" sz="1800" dirty="0">
              <a:solidFill>
                <a:srgbClr val="2420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800" dirty="0" smtClean="0">
                <a:solidFill>
                  <a:srgbClr val="2420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L'HOMME</a:t>
            </a:r>
            <a:endParaRPr lang="en-GB" sz="1800" dirty="0">
              <a:solidFill>
                <a:srgbClr val="2420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251520" y="5013176"/>
            <a:ext cx="8633409" cy="0"/>
          </a:xfrm>
          <a:prstGeom prst="line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Rectangle 14"/>
          <p:cNvSpPr/>
          <p:nvPr/>
        </p:nvSpPr>
        <p:spPr>
          <a:xfrm>
            <a:off x="295715" y="5058850"/>
            <a:ext cx="42042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Premier colloque annuel sur les droits fondamentaux de l'Union (octobre 2015) </a:t>
            </a:r>
            <a:endParaRPr lang="en-GB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676756" y="5058850"/>
            <a:ext cx="42042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Deuxième colloque annuel de l'UE </a:t>
            </a:r>
            <a:r>
              <a:rPr lang="fr-BE" sz="1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Pluralisme </a:t>
            </a:r>
            <a:r>
              <a:rPr lang="fr-BE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médias et démocratie (novembre 2016)</a:t>
            </a:r>
            <a:endParaRPr lang="en-GB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71" y="1647629"/>
            <a:ext cx="8625858" cy="328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15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6381328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B3E6A1F-0E70-4F96-A2E5-8C87C994B9E3}" type="slidenum">
              <a:rPr lang="en-GB" sz="1600">
                <a:solidFill>
                  <a:srgbClr val="241F59"/>
                </a:solidFill>
                <a:latin typeface="EC Square Sans Pro" panose="020B0506040000020004" pitchFamily="34" charset="0"/>
              </a:rPr>
              <a:pPr/>
              <a:t>77</a:t>
            </a:fld>
            <a:r>
              <a:rPr lang="en-GB" sz="1600" dirty="0">
                <a:solidFill>
                  <a:srgbClr val="241F59"/>
                </a:solidFill>
                <a:latin typeface="EC Square Sans Pro" panose="020B0506040000020004" pitchFamily="34" charset="0"/>
              </a:rPr>
              <a:t>    #???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14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520" y="6381328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4FC4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GB" sz="1600" dirty="0" err="1">
                <a:solidFill>
                  <a:srgbClr val="4FC4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EUJustice</a:t>
            </a:r>
            <a:endParaRPr lang="en-GB" sz="1600" dirty="0">
              <a:solidFill>
                <a:srgbClr val="4FC4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" dirty="0">
              <a:solidFill>
                <a:srgbClr val="4FC4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610" y="978542"/>
            <a:ext cx="3882615" cy="25914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Isosceles Triangle 8">
            <a:hlinkClick r:id="rId4" action="ppaction://hlinksldjump"/>
          </p:cNvPr>
          <p:cNvSpPr/>
          <p:nvPr/>
        </p:nvSpPr>
        <p:spPr bwMode="auto">
          <a:xfrm>
            <a:off x="5209082" y="2295713"/>
            <a:ext cx="1296144" cy="1285191"/>
          </a:xfrm>
          <a:prstGeom prst="triangle">
            <a:avLst>
              <a:gd name="adj" fmla="val 100000"/>
            </a:avLst>
          </a:prstGeom>
          <a:solidFill>
            <a:srgbClr val="00206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de-DE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0" name="Curved Right Arrow 9">
            <a:hlinkClick r:id="rId4" action="ppaction://hlinksldjump"/>
          </p:cNvPr>
          <p:cNvSpPr/>
          <p:nvPr/>
        </p:nvSpPr>
        <p:spPr bwMode="auto">
          <a:xfrm rot="10800000">
            <a:off x="5730940" y="2739607"/>
            <a:ext cx="775714" cy="830344"/>
          </a:xfrm>
          <a:prstGeom prst="curvedRightArrow">
            <a:avLst>
              <a:gd name="adj1" fmla="val 33101"/>
              <a:gd name="adj2" fmla="val 53521"/>
              <a:gd name="adj3" fmla="val 31589"/>
            </a:avLst>
          </a:prstGeom>
          <a:solidFill>
            <a:schemeClr val="accent6"/>
          </a:solidFill>
          <a:ln>
            <a:solidFill>
              <a:schemeClr val="tx2"/>
            </a:solidFill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de-DE" sz="1200" b="0">
              <a:solidFill>
                <a:srgbClr val="0F5494"/>
              </a:solidFill>
              <a:latin typeface="Verdana"/>
            </a:endParaRPr>
          </a:p>
        </p:txBody>
      </p:sp>
      <p:pic>
        <p:nvPicPr>
          <p:cNvPr id="11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9"/>
          <a:stretch/>
        </p:blipFill>
        <p:spPr bwMode="auto">
          <a:xfrm>
            <a:off x="2622610" y="4941168"/>
            <a:ext cx="3882615" cy="19168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11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74"/>
          <a:stretch/>
        </p:blipFill>
        <p:spPr>
          <a:xfrm>
            <a:off x="4527798" y="4938446"/>
            <a:ext cx="1977426" cy="1922275"/>
          </a:xfrm>
          <a:prstGeom prst="rect">
            <a:avLst/>
          </a:prstGeom>
        </p:spPr>
      </p:pic>
      <p:sp>
        <p:nvSpPr>
          <p:cNvPr id="13" name="Isosceles Triangle 12">
            <a:hlinkClick r:id="rId8" action="ppaction://hlinksldjump"/>
          </p:cNvPr>
          <p:cNvSpPr/>
          <p:nvPr/>
        </p:nvSpPr>
        <p:spPr bwMode="auto">
          <a:xfrm>
            <a:off x="5142482" y="5534913"/>
            <a:ext cx="1362742" cy="1317171"/>
          </a:xfrm>
          <a:prstGeom prst="triangle">
            <a:avLst>
              <a:gd name="adj" fmla="val 100000"/>
            </a:avLst>
          </a:prstGeom>
          <a:solidFill>
            <a:srgbClr val="3EC7CE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de-DE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4" name="Curved Right Arrow 13">
            <a:hlinkClick r:id="rId8" action="ppaction://hlinksldjump"/>
          </p:cNvPr>
          <p:cNvSpPr/>
          <p:nvPr/>
        </p:nvSpPr>
        <p:spPr bwMode="auto">
          <a:xfrm>
            <a:off x="5730940" y="6033099"/>
            <a:ext cx="775714" cy="830344"/>
          </a:xfrm>
          <a:prstGeom prst="curvedRightArrow">
            <a:avLst>
              <a:gd name="adj1" fmla="val 33101"/>
              <a:gd name="adj2" fmla="val 53521"/>
              <a:gd name="adj3" fmla="val 31589"/>
            </a:avLst>
          </a:prstGeom>
          <a:solidFill>
            <a:schemeClr val="accent6"/>
          </a:solidFill>
          <a:ln>
            <a:solidFill>
              <a:schemeClr val="tx2"/>
            </a:solidFill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de-DE" sz="1200" b="0">
              <a:solidFill>
                <a:srgbClr val="0F5494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80300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58000" y="4870800"/>
            <a:ext cx="3600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AVANCÉES EN MATIÈRE DE </a:t>
            </a:r>
            <a:r>
              <a:rPr lang="en-GB" sz="2800" dirty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92280" y="6381328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600" dirty="0">
                <a:solidFill>
                  <a:srgbClr val="6360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GB" sz="1600" dirty="0" err="1">
                <a:solidFill>
                  <a:srgbClr val="6360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MigrationEU</a:t>
            </a:r>
            <a:endParaRPr lang="en-GB" sz="1600" dirty="0">
              <a:solidFill>
                <a:srgbClr val="6360A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782" y="980728"/>
            <a:ext cx="3904433" cy="2592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743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29" y="798388"/>
            <a:ext cx="8502764" cy="59214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6376370"/>
            <a:ext cx="237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6360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GB" sz="1600" dirty="0" err="1">
                <a:solidFill>
                  <a:srgbClr val="6360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MigrationEU</a:t>
            </a:r>
            <a:endParaRPr lang="en-GB" sz="1600" dirty="0">
              <a:solidFill>
                <a:srgbClr val="6360A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6125866"/>
            <a:ext cx="1947315" cy="51092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21462" y="850430"/>
            <a:ext cx="60773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0" dirty="0" err="1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GB" sz="2400" b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aide </a:t>
            </a:r>
            <a:r>
              <a:rPr lang="en-GB" sz="2400" b="0" dirty="0" err="1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humanitaire</a:t>
            </a:r>
            <a:r>
              <a:rPr lang="en-GB" sz="2400" b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dirty="0" err="1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en-GB" sz="2400" b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 monde </a:t>
            </a:r>
            <a:r>
              <a:rPr lang="en-GB" sz="2400" b="0" dirty="0" err="1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entier</a:t>
            </a:r>
            <a:endParaRPr lang="en-GB" sz="2400" b="0" dirty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504" y="1312095"/>
            <a:ext cx="309411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800" dirty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</a:t>
            </a:r>
            <a:r>
              <a:rPr lang="en-GB" sz="38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800" dirty="0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millions</a:t>
            </a:r>
            <a:r>
              <a:rPr lang="en-GB" sz="38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38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personnes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déplacées</a:t>
            </a:r>
            <a:endParaRPr lang="en-GB" sz="16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6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fr-FR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force dans le monde entier</a:t>
            </a:r>
            <a:endParaRPr lang="en-GB" sz="16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85% </a:t>
            </a:r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vivent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</a:t>
            </a:r>
          </a:p>
          <a:p>
            <a:r>
              <a:rPr lang="fr-FR" sz="16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fr-FR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onde en développement</a:t>
            </a:r>
            <a:endParaRPr lang="en-GB" sz="16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4729" y="3461519"/>
            <a:ext cx="21146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21,3 millions </a:t>
            </a:r>
            <a:endParaRPr lang="en-GB" sz="2400" dirty="0">
              <a:solidFill>
                <a:srgbClr val="A449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6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fr-FR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réfugiés</a:t>
            </a:r>
            <a:endParaRPr lang="en-GB" sz="16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34729" y="4108556"/>
            <a:ext cx="22140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40,8 millions </a:t>
            </a:r>
            <a:endParaRPr lang="en-GB" sz="2400" dirty="0">
              <a:solidFill>
                <a:srgbClr val="A449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6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fr-FR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déplacés internes</a:t>
            </a:r>
            <a:endParaRPr lang="en-GB" sz="1600" b="0" dirty="0">
              <a:solidFill>
                <a:srgbClr val="FFFFFF">
                  <a:lumMod val="50000"/>
                </a:srgbClr>
              </a:solidFill>
              <a:latin typeface="Verdana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4729" y="4797152"/>
            <a:ext cx="2387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1,8 </a:t>
            </a:r>
            <a:r>
              <a:rPr lang="en-GB" sz="2400" dirty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 </a:t>
            </a:r>
          </a:p>
          <a:p>
            <a:r>
              <a:rPr lang="fr-FR" sz="16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fr-FR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demandeurs d'asile</a:t>
            </a:r>
            <a:endParaRPr lang="en-GB" sz="1600" b="0" dirty="0">
              <a:solidFill>
                <a:srgbClr val="FFFFFF">
                  <a:lumMod val="50000"/>
                </a:srgbClr>
              </a:solidFill>
              <a:latin typeface="Verdana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146" y="3944297"/>
            <a:ext cx="1128289" cy="872641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5993206" y="1410634"/>
            <a:ext cx="30963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Verdana"/>
              </a:rPr>
              <a:t>Chaque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Verdana"/>
              </a:rPr>
              <a:t> </a:t>
            </a:r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Verdana"/>
              </a:rPr>
              <a:t>année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Verdana"/>
              </a:rPr>
              <a:t>, </a:t>
            </a:r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Verdana"/>
              </a:rPr>
              <a:t>l'UE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Verdana"/>
              </a:rPr>
              <a:t> </a:t>
            </a:r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Verdana"/>
              </a:rPr>
              <a:t>donne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Verdana"/>
              </a:rPr>
              <a:t> plus d'</a:t>
            </a:r>
            <a:r>
              <a:rPr lang="en-GB" sz="2400" dirty="0" smtClean="0">
                <a:solidFill>
                  <a:srgbClr val="A44976"/>
                </a:solidFill>
                <a:latin typeface="Verdana"/>
              </a:rPr>
              <a:t>1 milliard </a:t>
            </a:r>
            <a:r>
              <a:rPr lang="en-GB" sz="2400" dirty="0" err="1" smtClean="0">
                <a:solidFill>
                  <a:srgbClr val="A44976"/>
                </a:solidFill>
                <a:latin typeface="Verdana"/>
              </a:rPr>
              <a:t>d'EUR</a:t>
            </a:r>
            <a:r>
              <a:rPr lang="en-GB" sz="2400" dirty="0" smtClean="0">
                <a:solidFill>
                  <a:srgbClr val="A44976"/>
                </a:solidFill>
                <a:latin typeface="Verdana"/>
              </a:rPr>
              <a:t> </a:t>
            </a:r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Verdana"/>
              </a:rPr>
              <a:t>afin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Verdana"/>
              </a:rPr>
              <a:t> </a:t>
            </a:r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Verdana"/>
              </a:rPr>
              <a:t>d'aider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Verdana"/>
              </a:rPr>
              <a:t> les </a:t>
            </a:r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Verdana"/>
              </a:rPr>
              <a:t>réfugiés</a:t>
            </a:r>
            <a:endParaRPr lang="en-GB" sz="1600" dirty="0">
              <a:solidFill>
                <a:srgbClr val="FFFFFF">
                  <a:lumMod val="50000"/>
                </a:srgbClr>
              </a:solidFill>
              <a:latin typeface="Verdan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93694" y="4858706"/>
            <a:ext cx="35958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Plus grand </a:t>
            </a:r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donateur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 monde: </a:t>
            </a:r>
            <a:endParaRPr lang="en-GB" sz="16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GB" sz="2400" dirty="0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 milliards </a:t>
            </a:r>
            <a:r>
              <a:rPr lang="en-GB" sz="2400" dirty="0" err="1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d'EUR</a:t>
            </a:r>
            <a:r>
              <a:rPr lang="en-GB" sz="2400" dirty="0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r"/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d'aide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publique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 </a:t>
            </a:r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développement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r"/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</a:p>
        </p:txBody>
      </p:sp>
      <p:sp>
        <p:nvSpPr>
          <p:cNvPr id="18" name="TextBox 17"/>
          <p:cNvSpPr txBox="1"/>
          <p:nvPr/>
        </p:nvSpPr>
        <p:spPr>
          <a:xfrm rot="16200000">
            <a:off x="-597176" y="5974397"/>
            <a:ext cx="1409360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0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European Union/ECHO/Caroline Gluck</a:t>
            </a:r>
          </a:p>
        </p:txBody>
      </p:sp>
    </p:spTree>
    <p:extLst>
      <p:ext uri="{BB962C8B-B14F-4D97-AF65-F5344CB8AC3E}">
        <p14:creationId xmlns:p14="http://schemas.microsoft.com/office/powerpoint/2010/main" val="43119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H:\My Documents\PPP\Logos\jpg-hr\fr\logo_ce-fr-rvb-h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294" y="2090773"/>
            <a:ext cx="1866783" cy="1291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045" y="4194871"/>
            <a:ext cx="2530931" cy="197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65372" y="1089473"/>
            <a:ext cx="8778628" cy="611336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GB" sz="2600" kern="0" dirty="0" err="1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Rôle</a:t>
            </a:r>
            <a:r>
              <a:rPr lang="en-GB" sz="2600" kern="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 de proposition </a:t>
            </a:r>
            <a:r>
              <a:rPr lang="en-GB" sz="2600" kern="0" dirty="0" err="1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législative</a:t>
            </a:r>
            <a:r>
              <a:rPr lang="en-GB" sz="2600" kern="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 et </a:t>
            </a:r>
            <a:r>
              <a:rPr lang="en-GB" sz="2600" kern="0" dirty="0" err="1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d'initiative</a:t>
            </a:r>
            <a:r>
              <a:rPr lang="en-GB" sz="2600" kern="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 politique</a:t>
            </a:r>
            <a:endParaRPr lang="en-GB" sz="2600" kern="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5719801" y="2023086"/>
            <a:ext cx="1728192" cy="541817"/>
          </a:xfrm>
          <a:prstGeom prst="wedgeRectCallout">
            <a:avLst>
              <a:gd name="adj1" fmla="val -44139"/>
              <a:gd name="adj2" fmla="val 77617"/>
            </a:avLst>
          </a:prstGeom>
          <a:solidFill>
            <a:srgbClr val="F7A4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  <p:sp>
        <p:nvSpPr>
          <p:cNvPr id="7" name="Rectangle 6"/>
          <p:cNvSpPr/>
          <p:nvPr/>
        </p:nvSpPr>
        <p:spPr>
          <a:xfrm>
            <a:off x="5688076" y="2084235"/>
            <a:ext cx="17238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" algn="ct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Voix de l’UE</a:t>
            </a:r>
          </a:p>
        </p:txBody>
      </p:sp>
      <p:sp>
        <p:nvSpPr>
          <p:cNvPr id="8" name="Rectangular Callout 7"/>
          <p:cNvSpPr/>
          <p:nvPr/>
        </p:nvSpPr>
        <p:spPr>
          <a:xfrm flipH="1">
            <a:off x="605193" y="4102689"/>
            <a:ext cx="1675699" cy="757360"/>
          </a:xfrm>
          <a:prstGeom prst="wedgeRectCallout">
            <a:avLst>
              <a:gd name="adj1" fmla="val -44139"/>
              <a:gd name="adj2" fmla="val 77617"/>
            </a:avLst>
          </a:prstGeom>
          <a:solidFill>
            <a:srgbClr val="F7A4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  <p:sp>
        <p:nvSpPr>
          <p:cNvPr id="9" name="Rectangle 8"/>
          <p:cNvSpPr/>
          <p:nvPr/>
        </p:nvSpPr>
        <p:spPr>
          <a:xfrm>
            <a:off x="557027" y="4102689"/>
            <a:ext cx="17238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" algn="ctr"/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Voix des citoyens</a:t>
            </a:r>
            <a:endParaRPr lang="fr-FR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ular Callout 9"/>
          <p:cNvSpPr/>
          <p:nvPr/>
        </p:nvSpPr>
        <p:spPr>
          <a:xfrm>
            <a:off x="6516216" y="4067077"/>
            <a:ext cx="2232248" cy="648072"/>
          </a:xfrm>
          <a:prstGeom prst="wedgeRectCallout">
            <a:avLst>
              <a:gd name="adj1" fmla="val -44139"/>
              <a:gd name="adj2" fmla="val 77617"/>
            </a:avLst>
          </a:prstGeom>
          <a:solidFill>
            <a:srgbClr val="F7A4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  <p:sp>
        <p:nvSpPr>
          <p:cNvPr id="11" name="Rectangle 10"/>
          <p:cNvSpPr/>
          <p:nvPr/>
        </p:nvSpPr>
        <p:spPr>
          <a:xfrm>
            <a:off x="6516216" y="4041303"/>
            <a:ext cx="2232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" algn="ctr"/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Voix des États membres</a:t>
            </a:r>
            <a:endParaRPr lang="fr-FR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Isosceles Triangle 11"/>
          <p:cNvSpPr/>
          <p:nvPr/>
        </p:nvSpPr>
        <p:spPr>
          <a:xfrm>
            <a:off x="3779749" y="3458151"/>
            <a:ext cx="1584339" cy="1062303"/>
          </a:xfrm>
          <a:prstGeom prst="triangle">
            <a:avLst/>
          </a:prstGeom>
          <a:solidFill>
            <a:srgbClr val="FCD7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dirty="0" smtClean="0"/>
              <a:t>        </a:t>
            </a:r>
            <a:endParaRPr lang="fr-FR" sz="1800" b="0" dirty="0"/>
          </a:p>
        </p:txBody>
      </p:sp>
      <p:sp>
        <p:nvSpPr>
          <p:cNvPr id="16" name="TextBox 15"/>
          <p:cNvSpPr txBox="1"/>
          <p:nvPr/>
        </p:nvSpPr>
        <p:spPr>
          <a:xfrm rot="18659528">
            <a:off x="2675417" y="3715053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smtClean="0">
                <a:solidFill>
                  <a:srgbClr val="F7A428"/>
                </a:solidFill>
                <a:latin typeface="Arial" panose="020B0604020202020204" pitchFamily="34" charset="0"/>
              </a:rPr>
              <a:t>Propositions</a:t>
            </a:r>
          </a:p>
        </p:txBody>
      </p:sp>
      <p:cxnSp>
        <p:nvCxnSpPr>
          <p:cNvPr id="18" name="Straight Arrow Connector 17"/>
          <p:cNvCxnSpPr/>
          <p:nvPr/>
        </p:nvCxnSpPr>
        <p:spPr bwMode="auto">
          <a:xfrm flipH="1">
            <a:off x="3090510" y="3429000"/>
            <a:ext cx="1035470" cy="1160997"/>
          </a:xfrm>
          <a:prstGeom prst="straightConnector1">
            <a:avLst/>
          </a:prstGeom>
          <a:noFill/>
          <a:ln w="57150" cap="flat" cmpd="sng" algn="ctr">
            <a:solidFill>
              <a:srgbClr val="F7AF4D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>
            <a:off x="5076056" y="3429000"/>
            <a:ext cx="792088" cy="1091454"/>
          </a:xfrm>
          <a:prstGeom prst="straightConnector1">
            <a:avLst/>
          </a:prstGeom>
          <a:noFill/>
          <a:ln w="57150" cap="flat" cmpd="sng" algn="ctr">
            <a:solidFill>
              <a:srgbClr val="F7AF4D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" name="TextBox 23"/>
          <p:cNvSpPr txBox="1"/>
          <p:nvPr/>
        </p:nvSpPr>
        <p:spPr>
          <a:xfrm rot="3192481">
            <a:off x="4963162" y="3570178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smtClean="0">
                <a:solidFill>
                  <a:srgbClr val="F7A428"/>
                </a:solidFill>
                <a:latin typeface="Arial" panose="020B0604020202020204" pitchFamily="34" charset="0"/>
              </a:rPr>
              <a:t>Propositions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80266" y="5277063"/>
            <a:ext cx="5742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Conseil de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</a:rPr>
              <a:t>l'Union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de-DE" sz="12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de-DE" sz="1200" dirty="0" err="1" smtClean="0">
                <a:solidFill>
                  <a:schemeClr val="bg1">
                    <a:lumMod val="50000"/>
                  </a:schemeClr>
                </a:solidFill>
              </a:rPr>
              <a:t>européenne</a:t>
            </a:r>
            <a:endParaRPr lang="de-DE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28" name="Picture 4" descr="Image result for council of the e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589997"/>
            <a:ext cx="1319521" cy="1319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71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6" grpId="0"/>
      <p:bldP spid="24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367" y="1872993"/>
            <a:ext cx="4715266" cy="3112014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660232" y="1974031"/>
            <a:ext cx="2592288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Aide </a:t>
            </a:r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humanitaire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soins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santé</a:t>
            </a:r>
            <a:r>
              <a:rPr lang="en-GB" sz="16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 de protection</a:t>
            </a:r>
            <a:endParaRPr lang="en-GB" sz="16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Urgence en matière d'éducation</a:t>
            </a:r>
            <a:endParaRPr lang="en-GB" sz="160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26605" y="1881698"/>
            <a:ext cx="2851413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Accès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l'eau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potable, </a:t>
            </a:r>
          </a:p>
          <a:p>
            <a:pPr marL="180975"/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</a:t>
            </a:r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matériel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d'assainissement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d'hygiène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pour</a:t>
            </a:r>
            <a:r>
              <a:rPr lang="en-GB" sz="1600" dirty="0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80975"/>
            <a:r>
              <a:rPr lang="en-GB" sz="1600" dirty="0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GB" sz="1600" dirty="0" err="1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millions</a:t>
            </a:r>
            <a:r>
              <a:rPr lang="en-GB" sz="1600" dirty="0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personnes</a:t>
            </a:r>
            <a:endParaRPr lang="en-GB" sz="1600" dirty="0" smtClean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Nourriture</a:t>
            </a:r>
            <a:r>
              <a:rPr lang="en-GB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pour </a:t>
            </a:r>
          </a:p>
          <a:p>
            <a:r>
              <a:rPr lang="en-GB" sz="1600" dirty="0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850 </a:t>
            </a:r>
            <a:r>
              <a:rPr lang="en-GB" sz="1600" dirty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 </a:t>
            </a: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personnes</a:t>
            </a:r>
            <a:endParaRPr lang="en-GB" sz="160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Logement</a:t>
            </a:r>
            <a:r>
              <a:rPr lang="en-GB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pour</a:t>
            </a:r>
          </a:p>
          <a:p>
            <a:r>
              <a:rPr lang="en-GB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GB" sz="1600" dirty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million </a:t>
            </a:r>
            <a:r>
              <a:rPr lang="en-GB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personnes</a:t>
            </a:r>
            <a:endParaRPr lang="en-GB" sz="160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Programmes de protection pour </a:t>
            </a:r>
          </a:p>
          <a:p>
            <a:r>
              <a:rPr lang="en-GB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GB" sz="1600" dirty="0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millions </a:t>
            </a: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d'enfants</a:t>
            </a:r>
            <a:endParaRPr lang="en-GB" sz="160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22588" y="803950"/>
            <a:ext cx="3626314" cy="461665"/>
          </a:xfrm>
          <a:prstGeom prst="rect">
            <a:avLst/>
          </a:prstGeom>
          <a:noFill/>
        </p:spPr>
        <p:txBody>
          <a:bodyPr wrap="none" rtlCol="0" anchor="t" anchorCtr="1">
            <a:spAutoFit/>
          </a:bodyPr>
          <a:lstStyle/>
          <a:p>
            <a:r>
              <a:rPr lang="fr-FR" sz="2400" b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Aide aux réfugiés syriens</a:t>
            </a:r>
            <a:endParaRPr lang="en-GB" sz="2400" b="0" dirty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6125866"/>
            <a:ext cx="1947315" cy="51092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0" y="1274075"/>
            <a:ext cx="914400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800" dirty="0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L'UE </a:t>
            </a:r>
            <a:r>
              <a:rPr lang="en-GB" sz="1800" dirty="0" err="1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GB" sz="1800" dirty="0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l'un</a:t>
            </a:r>
            <a:r>
              <a:rPr lang="en-GB" sz="1800" dirty="0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GB" sz="1800" dirty="0" err="1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principaux</a:t>
            </a:r>
            <a:r>
              <a:rPr lang="en-GB" sz="1800" dirty="0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donateurs</a:t>
            </a:r>
            <a:r>
              <a:rPr lang="en-GB" sz="1800" dirty="0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avec 6,8 milliards </a:t>
            </a:r>
            <a:r>
              <a:rPr lang="en-GB" sz="1800" dirty="0" err="1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d'EUR</a:t>
            </a:r>
            <a:endParaRPr lang="en-GB" sz="1800" dirty="0">
              <a:solidFill>
                <a:srgbClr val="A449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9628" y="5179550"/>
            <a:ext cx="4280339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Aide </a:t>
            </a:r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humanitaire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</a:t>
            </a:r>
            <a:r>
              <a:rPr lang="en-GB" sz="1600" dirty="0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665 000 </a:t>
            </a: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personnes</a:t>
            </a:r>
            <a:endParaRPr lang="en-GB" sz="160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Logement</a:t>
            </a:r>
            <a:r>
              <a:rPr lang="en-GB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pour </a:t>
            </a:r>
            <a:r>
              <a:rPr lang="en-GB" sz="1600" dirty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152 000 </a:t>
            </a: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réfugiés</a:t>
            </a:r>
            <a:r>
              <a:rPr lang="en-GB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syriens</a:t>
            </a:r>
            <a:endParaRPr lang="en-GB" sz="160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923928" y="5703639"/>
            <a:ext cx="273630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Aide </a:t>
            </a:r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humanitaire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l'UE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en-GB" sz="1600" dirty="0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350 </a:t>
            </a:r>
            <a:r>
              <a:rPr lang="en-GB" sz="1600" dirty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 </a:t>
            </a: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réfugiés</a:t>
            </a:r>
            <a:r>
              <a:rPr lang="en-GB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syriens</a:t>
            </a:r>
            <a:endParaRPr lang="en-GB" sz="160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ight Arrow 13"/>
          <p:cNvSpPr/>
          <p:nvPr/>
        </p:nvSpPr>
        <p:spPr bwMode="auto">
          <a:xfrm>
            <a:off x="2627784" y="3269384"/>
            <a:ext cx="1584175" cy="216024"/>
          </a:xfrm>
          <a:prstGeom prst="rightArrow">
            <a:avLst/>
          </a:prstGeom>
          <a:solidFill>
            <a:srgbClr val="A44976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A44976"/>
              </a:solidFill>
              <a:latin typeface="Verdana"/>
            </a:endParaRPr>
          </a:p>
        </p:txBody>
      </p:sp>
      <p:sp>
        <p:nvSpPr>
          <p:cNvPr id="30" name="Right Arrow 29"/>
          <p:cNvSpPr/>
          <p:nvPr/>
        </p:nvSpPr>
        <p:spPr bwMode="auto">
          <a:xfrm rot="19488815">
            <a:off x="2606280" y="4436839"/>
            <a:ext cx="1580752" cy="295495"/>
          </a:xfrm>
          <a:prstGeom prst="rightArrow">
            <a:avLst/>
          </a:prstGeom>
          <a:solidFill>
            <a:srgbClr val="6360A8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A44976"/>
              </a:solidFill>
              <a:latin typeface="Verdana"/>
            </a:endParaRPr>
          </a:p>
        </p:txBody>
      </p:sp>
      <p:sp>
        <p:nvSpPr>
          <p:cNvPr id="35" name="Right Arrow 34"/>
          <p:cNvSpPr/>
          <p:nvPr/>
        </p:nvSpPr>
        <p:spPr bwMode="auto">
          <a:xfrm rot="16200000">
            <a:off x="4193273" y="5210513"/>
            <a:ext cx="685446" cy="216024"/>
          </a:xfrm>
          <a:prstGeom prst="rightArrow">
            <a:avLst/>
          </a:prstGeom>
          <a:solidFill>
            <a:srgbClr val="6360A8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A44976"/>
              </a:solidFill>
              <a:latin typeface="Verdana"/>
            </a:endParaRPr>
          </a:p>
        </p:txBody>
      </p:sp>
      <p:sp>
        <p:nvSpPr>
          <p:cNvPr id="36" name="Right Arrow 35"/>
          <p:cNvSpPr/>
          <p:nvPr/>
        </p:nvSpPr>
        <p:spPr bwMode="auto">
          <a:xfrm rot="10800000">
            <a:off x="5974786" y="2259103"/>
            <a:ext cx="685446" cy="216024"/>
          </a:xfrm>
          <a:prstGeom prst="rightArrow">
            <a:avLst/>
          </a:prstGeom>
          <a:solidFill>
            <a:srgbClr val="6360A8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A44976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05547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2627784" y="2086217"/>
            <a:ext cx="6067933" cy="3962512"/>
            <a:chOff x="2627784" y="2086217"/>
            <a:chExt cx="6067933" cy="3962512"/>
          </a:xfrm>
        </p:grpSpPr>
        <p:grpSp>
          <p:nvGrpSpPr>
            <p:cNvPr id="12" name="Group 11"/>
            <p:cNvGrpSpPr/>
            <p:nvPr/>
          </p:nvGrpSpPr>
          <p:grpSpPr>
            <a:xfrm>
              <a:off x="2627784" y="2086217"/>
              <a:ext cx="5859074" cy="3962512"/>
              <a:chOff x="2627784" y="2086217"/>
              <a:chExt cx="5859074" cy="3962512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-1949"/>
              <a:stretch/>
            </p:blipFill>
            <p:spPr>
              <a:xfrm>
                <a:off x="2627784" y="2086217"/>
                <a:ext cx="5859074" cy="3962512"/>
              </a:xfrm>
              <a:prstGeom prst="rect">
                <a:avLst/>
              </a:prstGeom>
            </p:spPr>
          </p:pic>
          <p:sp>
            <p:nvSpPr>
              <p:cNvPr id="40" name="TextBox 39"/>
              <p:cNvSpPr txBox="1"/>
              <p:nvPr/>
            </p:nvSpPr>
            <p:spPr>
              <a:xfrm>
                <a:off x="3969242" y="3614341"/>
                <a:ext cx="32252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IT</a:t>
                </a: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6117834" y="4501864"/>
                <a:ext cx="38183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</a:t>
                </a: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6827183" y="3721283"/>
                <a:ext cx="41549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BG</a:t>
                </a:r>
              </a:p>
            </p:txBody>
          </p:sp>
          <p:grpSp>
            <p:nvGrpSpPr>
              <p:cNvPr id="53" name="Group 52"/>
              <p:cNvGrpSpPr/>
              <p:nvPr/>
            </p:nvGrpSpPr>
            <p:grpSpPr>
              <a:xfrm rot="20852847">
                <a:off x="4983273" y="2871274"/>
                <a:ext cx="1238615" cy="1361102"/>
                <a:chOff x="5582894" y="2467088"/>
                <a:chExt cx="853107" cy="1085873"/>
              </a:xfrm>
              <a:solidFill>
                <a:schemeClr val="accent3">
                  <a:lumMod val="60000"/>
                  <a:lumOff val="40000"/>
                </a:schemeClr>
              </a:solidFill>
            </p:grpSpPr>
            <p:sp>
              <p:nvSpPr>
                <p:cNvPr id="46" name="Curved Right Arrow 45"/>
                <p:cNvSpPr/>
                <p:nvPr/>
              </p:nvSpPr>
              <p:spPr bwMode="auto">
                <a:xfrm rot="11308088">
                  <a:off x="5582894" y="2467088"/>
                  <a:ext cx="501766" cy="977148"/>
                </a:xfrm>
                <a:prstGeom prst="curvedRightArrow">
                  <a:avLst/>
                </a:prstGeom>
                <a:grpFill/>
                <a:ln>
                  <a:noFill/>
                </a:ln>
                <a:effectLst/>
                <a:ex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3175"/>
                  <a:endParaRPr lang="en-GB" sz="1200" b="0">
                    <a:solidFill>
                      <a:srgbClr val="0F5494"/>
                    </a:solidFill>
                    <a:latin typeface="Verdana"/>
                  </a:endParaRPr>
                </a:p>
              </p:txBody>
            </p:sp>
            <p:sp>
              <p:nvSpPr>
                <p:cNvPr id="56" name="Curved Right Arrow 55"/>
                <p:cNvSpPr/>
                <p:nvPr/>
              </p:nvSpPr>
              <p:spPr bwMode="auto">
                <a:xfrm rot="11308088" flipH="1">
                  <a:off x="6009776" y="2575813"/>
                  <a:ext cx="426225" cy="977148"/>
                </a:xfrm>
                <a:prstGeom prst="curvedRightArrow">
                  <a:avLst/>
                </a:prstGeom>
                <a:grpFill/>
                <a:ln>
                  <a:noFill/>
                </a:ln>
                <a:effectLst/>
                <a:ex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3175"/>
                  <a:endParaRPr lang="en-GB" sz="1200" b="0">
                    <a:solidFill>
                      <a:srgbClr val="0F5494"/>
                    </a:solidFill>
                    <a:latin typeface="Verdana"/>
                  </a:endParaRPr>
                </a:p>
              </p:txBody>
            </p:sp>
          </p:grpSp>
        </p:grpSp>
        <p:sp>
          <p:nvSpPr>
            <p:cNvPr id="16" name="Oval 15"/>
            <p:cNvSpPr/>
            <p:nvPr/>
          </p:nvSpPr>
          <p:spPr bwMode="auto">
            <a:xfrm>
              <a:off x="7195777" y="4646687"/>
              <a:ext cx="186725" cy="194515"/>
            </a:xfrm>
            <a:prstGeom prst="ellipse">
              <a:avLst/>
            </a:prstGeom>
            <a:noFill/>
            <a:ln w="38100" cap="flat" cmpd="sng" algn="ctr">
              <a:solidFill>
                <a:schemeClr val="accent3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en-GB" sz="1200" b="0">
                <a:solidFill>
                  <a:srgbClr val="0F5494"/>
                </a:solidFill>
                <a:latin typeface="Verdana"/>
              </a:endParaRPr>
            </a:p>
          </p:txBody>
        </p:sp>
        <p:sp>
          <p:nvSpPr>
            <p:cNvPr id="20" name="Oval 19"/>
            <p:cNvSpPr/>
            <p:nvPr/>
          </p:nvSpPr>
          <p:spPr bwMode="auto">
            <a:xfrm>
              <a:off x="4694904" y="5161470"/>
              <a:ext cx="105176" cy="109564"/>
            </a:xfrm>
            <a:prstGeom prst="ellipse">
              <a:avLst/>
            </a:prstGeom>
            <a:noFill/>
            <a:ln w="38100" cap="flat" cmpd="sng" algn="ctr">
              <a:solidFill>
                <a:schemeClr val="accent3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en-GB" sz="1200" b="0">
                <a:solidFill>
                  <a:srgbClr val="0F5494"/>
                </a:solidFill>
                <a:latin typeface="Verdana"/>
              </a:endParaRPr>
            </a:p>
          </p:txBody>
        </p:sp>
        <p:sp>
          <p:nvSpPr>
            <p:cNvPr id="21" name="Oval 20"/>
            <p:cNvSpPr/>
            <p:nvPr/>
          </p:nvSpPr>
          <p:spPr bwMode="auto">
            <a:xfrm>
              <a:off x="4642316" y="5376792"/>
              <a:ext cx="105176" cy="109564"/>
            </a:xfrm>
            <a:prstGeom prst="ellipse">
              <a:avLst/>
            </a:prstGeom>
            <a:noFill/>
            <a:ln w="38100" cap="flat" cmpd="sng" algn="ctr">
              <a:solidFill>
                <a:schemeClr val="accent3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en-GB" sz="1200" b="0">
                <a:solidFill>
                  <a:srgbClr val="0F5494"/>
                </a:solidFill>
                <a:latin typeface="Verdana"/>
              </a:endParaRPr>
            </a:p>
          </p:txBody>
        </p:sp>
        <p:sp>
          <p:nvSpPr>
            <p:cNvPr id="22" name="Oval 21"/>
            <p:cNvSpPr/>
            <p:nvPr/>
          </p:nvSpPr>
          <p:spPr bwMode="auto">
            <a:xfrm>
              <a:off x="4372610" y="5258662"/>
              <a:ext cx="105176" cy="109564"/>
            </a:xfrm>
            <a:prstGeom prst="ellipse">
              <a:avLst/>
            </a:prstGeom>
            <a:noFill/>
            <a:ln w="38100" cap="flat" cmpd="sng" algn="ctr">
              <a:solidFill>
                <a:schemeClr val="accent3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en-GB" sz="1200" b="0">
                <a:solidFill>
                  <a:srgbClr val="0F5494"/>
                </a:solidFill>
                <a:latin typeface="Verdana"/>
              </a:endParaRPr>
            </a:p>
          </p:txBody>
        </p:sp>
        <p:sp>
          <p:nvSpPr>
            <p:cNvPr id="26" name="Oval 25"/>
            <p:cNvSpPr/>
            <p:nvPr/>
          </p:nvSpPr>
          <p:spPr bwMode="auto">
            <a:xfrm>
              <a:off x="7148787" y="4862120"/>
              <a:ext cx="186725" cy="194515"/>
            </a:xfrm>
            <a:prstGeom prst="ellipse">
              <a:avLst/>
            </a:prstGeom>
            <a:noFill/>
            <a:ln w="38100" cap="flat" cmpd="sng" algn="ctr">
              <a:solidFill>
                <a:schemeClr val="accent3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en-GB" sz="1200" b="0">
                <a:solidFill>
                  <a:srgbClr val="0F5494"/>
                </a:solidFill>
                <a:latin typeface="Verdana"/>
              </a:endParaRPr>
            </a:p>
          </p:txBody>
        </p:sp>
        <p:sp>
          <p:nvSpPr>
            <p:cNvPr id="27" name="Oval 26"/>
            <p:cNvSpPr/>
            <p:nvPr/>
          </p:nvSpPr>
          <p:spPr bwMode="auto">
            <a:xfrm>
              <a:off x="7348986" y="5021738"/>
              <a:ext cx="186725" cy="194515"/>
            </a:xfrm>
            <a:prstGeom prst="ellipse">
              <a:avLst/>
            </a:prstGeom>
            <a:noFill/>
            <a:ln w="38100" cap="flat" cmpd="sng" algn="ctr">
              <a:solidFill>
                <a:schemeClr val="accent3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en-GB" sz="1200" b="0">
                <a:solidFill>
                  <a:srgbClr val="0F5494"/>
                </a:solidFill>
                <a:latin typeface="Verdana"/>
              </a:endParaRPr>
            </a:p>
          </p:txBody>
        </p:sp>
        <p:sp>
          <p:nvSpPr>
            <p:cNvPr id="28" name="Oval 27"/>
            <p:cNvSpPr/>
            <p:nvPr/>
          </p:nvSpPr>
          <p:spPr bwMode="auto">
            <a:xfrm>
              <a:off x="7430965" y="5301208"/>
              <a:ext cx="104746" cy="107428"/>
            </a:xfrm>
            <a:prstGeom prst="ellipse">
              <a:avLst/>
            </a:prstGeom>
            <a:noFill/>
            <a:ln w="38100" cap="flat" cmpd="sng" algn="ctr">
              <a:solidFill>
                <a:schemeClr val="accent3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en-GB" sz="1200" b="0">
                <a:solidFill>
                  <a:srgbClr val="0F5494"/>
                </a:solidFill>
                <a:latin typeface="Verdana"/>
              </a:endParaRPr>
            </a:p>
          </p:txBody>
        </p:sp>
        <p:sp>
          <p:nvSpPr>
            <p:cNvPr id="31" name="Oval 30"/>
            <p:cNvSpPr/>
            <p:nvPr/>
          </p:nvSpPr>
          <p:spPr bwMode="auto">
            <a:xfrm>
              <a:off x="4077916" y="5051906"/>
              <a:ext cx="105176" cy="109564"/>
            </a:xfrm>
            <a:prstGeom prst="ellipse">
              <a:avLst/>
            </a:prstGeom>
            <a:noFill/>
            <a:ln w="38100" cap="flat" cmpd="sng" algn="ctr">
              <a:solidFill>
                <a:schemeClr val="accent3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en-GB" sz="1200" b="0">
                <a:solidFill>
                  <a:srgbClr val="0F5494"/>
                </a:solidFill>
                <a:latin typeface="Verdana"/>
              </a:endParaRPr>
            </a:p>
          </p:txBody>
        </p:sp>
        <p:grpSp>
          <p:nvGrpSpPr>
            <p:cNvPr id="61" name="Group 60"/>
            <p:cNvGrpSpPr/>
            <p:nvPr/>
          </p:nvGrpSpPr>
          <p:grpSpPr>
            <a:xfrm>
              <a:off x="4850962" y="5110841"/>
              <a:ext cx="1305416" cy="369332"/>
              <a:chOff x="5837905" y="4849741"/>
              <a:chExt cx="1305416" cy="369332"/>
            </a:xfrm>
          </p:grpSpPr>
          <p:sp>
            <p:nvSpPr>
              <p:cNvPr id="55" name="TextBox 54"/>
              <p:cNvSpPr txBox="1"/>
              <p:nvPr/>
            </p:nvSpPr>
            <p:spPr>
              <a:xfrm>
                <a:off x="5958381" y="4849741"/>
                <a:ext cx="11849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800" dirty="0">
                    <a:solidFill>
                      <a:srgbClr val="6360A8">
                        <a:lumMod val="7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Hotspots</a:t>
                </a:r>
              </a:p>
            </p:txBody>
          </p:sp>
          <p:sp>
            <p:nvSpPr>
              <p:cNvPr id="57" name="Down Arrow 56"/>
              <p:cNvSpPr/>
              <p:nvPr/>
            </p:nvSpPr>
            <p:spPr bwMode="auto">
              <a:xfrm rot="5400000">
                <a:off x="5852659" y="4951576"/>
                <a:ext cx="159533" cy="189041"/>
              </a:xfrm>
              <a:prstGeom prst="downArrow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  <a:ex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3175"/>
                <a:endParaRPr lang="en-GB" sz="1200" b="0">
                  <a:solidFill>
                    <a:srgbClr val="0F5494"/>
                  </a:solidFill>
                  <a:latin typeface="Verdana"/>
                </a:endParaRPr>
              </a:p>
            </p:txBody>
          </p:sp>
        </p:grpSp>
        <p:grpSp>
          <p:nvGrpSpPr>
            <p:cNvPr id="65" name="Group 64"/>
            <p:cNvGrpSpPr/>
            <p:nvPr/>
          </p:nvGrpSpPr>
          <p:grpSpPr>
            <a:xfrm>
              <a:off x="7403247" y="4754445"/>
              <a:ext cx="1292470" cy="369332"/>
              <a:chOff x="5837905" y="4861430"/>
              <a:chExt cx="1292470" cy="369332"/>
            </a:xfrm>
          </p:grpSpPr>
          <p:sp>
            <p:nvSpPr>
              <p:cNvPr id="66" name="TextBox 65"/>
              <p:cNvSpPr txBox="1"/>
              <p:nvPr/>
            </p:nvSpPr>
            <p:spPr>
              <a:xfrm>
                <a:off x="5945435" y="4861430"/>
                <a:ext cx="11849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800" dirty="0">
                    <a:solidFill>
                      <a:srgbClr val="6360A8">
                        <a:lumMod val="7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Hotspots</a:t>
                </a:r>
              </a:p>
            </p:txBody>
          </p:sp>
          <p:sp>
            <p:nvSpPr>
              <p:cNvPr id="67" name="Down Arrow 66"/>
              <p:cNvSpPr/>
              <p:nvPr/>
            </p:nvSpPr>
            <p:spPr bwMode="auto">
              <a:xfrm rot="5400000">
                <a:off x="5852659" y="4951576"/>
                <a:ext cx="159533" cy="189041"/>
              </a:xfrm>
              <a:prstGeom prst="downArrow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  <a:ex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3175"/>
                <a:endParaRPr lang="en-GB" sz="1200" b="0">
                  <a:solidFill>
                    <a:srgbClr val="0F5494"/>
                  </a:solidFill>
                  <a:latin typeface="Verdana"/>
                </a:endParaRPr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1265133" y="900129"/>
            <a:ext cx="6425306" cy="461665"/>
          </a:xfrm>
          <a:prstGeom prst="rect">
            <a:avLst/>
          </a:prstGeom>
          <a:noFill/>
        </p:spPr>
        <p:txBody>
          <a:bodyPr wrap="square" rtlCol="0" anchor="t" anchorCtr="1">
            <a:spAutoFit/>
          </a:bodyPr>
          <a:lstStyle/>
          <a:p>
            <a:pPr algn="ctr"/>
            <a:r>
              <a:rPr lang="en-GB" sz="2400" b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Aide </a:t>
            </a:r>
            <a:r>
              <a:rPr lang="en-GB" sz="2400" b="0" dirty="0" err="1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financière</a:t>
            </a:r>
            <a:r>
              <a:rPr lang="en-GB" sz="2400" b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technique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19872" y="1361794"/>
            <a:ext cx="23513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dirty="0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milliards </a:t>
            </a:r>
            <a:r>
              <a:rPr lang="en-GB" sz="1800" dirty="0" err="1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d'EUR</a:t>
            </a:r>
            <a:endParaRPr lang="en-GB" sz="1800" dirty="0">
              <a:solidFill>
                <a:srgbClr val="A449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(2014-2020</a:t>
            </a:r>
            <a:r>
              <a:rPr lang="en-GB" sz="14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GB" sz="14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5101540" y="4348827"/>
            <a:ext cx="105176" cy="109564"/>
          </a:xfrm>
          <a:prstGeom prst="ellipse">
            <a:avLst/>
          </a:prstGeom>
          <a:noFill/>
          <a:ln w="38100" cap="flat" cmpd="sng" algn="ctr">
            <a:solidFill>
              <a:schemeClr val="accent3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2000" b="0">
              <a:solidFill>
                <a:srgbClr val="0F5494"/>
              </a:solidFill>
              <a:latin typeface="Verdana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263747" y="2973123"/>
            <a:ext cx="3251211" cy="738664"/>
            <a:chOff x="2688656" y="2076787"/>
            <a:chExt cx="3251211" cy="738664"/>
          </a:xfrm>
        </p:grpSpPr>
        <p:sp>
          <p:nvSpPr>
            <p:cNvPr id="37" name="TextBox 36"/>
            <p:cNvSpPr txBox="1"/>
            <p:nvPr/>
          </p:nvSpPr>
          <p:spPr>
            <a:xfrm>
              <a:off x="2688656" y="2076787"/>
              <a:ext cx="3251211" cy="73866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fr-FR" sz="1400" dirty="0" smtClean="0">
                  <a:solidFill>
                    <a:srgbClr val="A4497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Aide d'urgence</a:t>
              </a:r>
              <a:endParaRPr lang="en-GB" sz="1400" b="0" dirty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GB" sz="140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23,5 </a:t>
              </a:r>
              <a:r>
                <a:rPr lang="en-GB" sz="1400" dirty="0" err="1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millions</a:t>
              </a:r>
              <a:r>
                <a:rPr lang="en-GB" sz="140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00" dirty="0" err="1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d'EUR</a:t>
              </a:r>
              <a:r>
                <a:rPr lang="en-GB" sz="140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00" b="0" dirty="0" err="1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depuis</a:t>
              </a:r>
              <a:r>
                <a:rPr lang="en-GB" sz="1400" b="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2014</a:t>
              </a:r>
              <a:endParaRPr lang="en-GB" sz="1400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GB" sz="140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592,6 </a:t>
              </a:r>
              <a:r>
                <a:rPr lang="en-GB" sz="1400" dirty="0" err="1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millions</a:t>
              </a:r>
              <a:r>
                <a:rPr lang="en-GB" sz="140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00" dirty="0" err="1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d'EUR</a:t>
              </a:r>
              <a:r>
                <a:rPr lang="en-GB" sz="140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00" b="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pour </a:t>
              </a:r>
              <a:r>
                <a:rPr lang="en-GB" sz="1400" b="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2014-2020</a:t>
              </a:r>
            </a:p>
          </p:txBody>
        </p:sp>
        <p:sp>
          <p:nvSpPr>
            <p:cNvPr id="41" name="Isosceles Triangle 40"/>
            <p:cNvSpPr/>
            <p:nvPr/>
          </p:nvSpPr>
          <p:spPr bwMode="auto">
            <a:xfrm rot="5400000">
              <a:off x="5474048" y="2353804"/>
              <a:ext cx="338869" cy="173469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en-GB" sz="1200" b="0">
                <a:solidFill>
                  <a:srgbClr val="0F5494"/>
                </a:solidFill>
                <a:latin typeface="Verdana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6308752" y="2588887"/>
            <a:ext cx="2835248" cy="1250687"/>
            <a:chOff x="2706493" y="1780118"/>
            <a:chExt cx="2644330" cy="1250687"/>
          </a:xfrm>
        </p:grpSpPr>
        <p:sp>
          <p:nvSpPr>
            <p:cNvPr id="44" name="TextBox 43"/>
            <p:cNvSpPr txBox="1"/>
            <p:nvPr/>
          </p:nvSpPr>
          <p:spPr>
            <a:xfrm>
              <a:off x="2706493" y="1780118"/>
              <a:ext cx="2644330" cy="95410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sz="1400" dirty="0" smtClean="0">
                  <a:solidFill>
                    <a:srgbClr val="A4497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Aide d'urgence</a:t>
              </a:r>
              <a:endParaRPr lang="en-GB" sz="1400" b="0" dirty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GB" sz="140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160 millions </a:t>
              </a:r>
              <a:r>
                <a:rPr lang="en-GB" sz="1400" dirty="0" err="1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d'EUR</a:t>
              </a:r>
              <a:r>
                <a:rPr lang="en-GB" sz="140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GB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GB" sz="140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91 millions </a:t>
              </a:r>
              <a:r>
                <a:rPr lang="en-GB" sz="1400" dirty="0" err="1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d'EUR</a:t>
              </a:r>
              <a:r>
                <a:rPr lang="en-GB" sz="140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00" b="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pour </a:t>
              </a:r>
              <a:r>
                <a:rPr lang="en-GB" sz="1400" b="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2014-2020</a:t>
              </a:r>
            </a:p>
          </p:txBody>
        </p:sp>
        <p:sp>
          <p:nvSpPr>
            <p:cNvPr id="45" name="Isosceles Triangle 44"/>
            <p:cNvSpPr/>
            <p:nvPr/>
          </p:nvSpPr>
          <p:spPr bwMode="auto">
            <a:xfrm rot="10800000">
              <a:off x="3353656" y="2857336"/>
              <a:ext cx="338869" cy="173469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en-GB" sz="1200" b="0">
                <a:solidFill>
                  <a:srgbClr val="0F5494"/>
                </a:solidFill>
                <a:latin typeface="Verdana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3805842" y="5622394"/>
            <a:ext cx="3102131" cy="912133"/>
            <a:chOff x="4918221" y="5207580"/>
            <a:chExt cx="3102131" cy="912133"/>
          </a:xfrm>
        </p:grpSpPr>
        <p:sp>
          <p:nvSpPr>
            <p:cNvPr id="50" name="TextBox 49"/>
            <p:cNvSpPr txBox="1"/>
            <p:nvPr/>
          </p:nvSpPr>
          <p:spPr>
            <a:xfrm>
              <a:off x="4918221" y="5381049"/>
              <a:ext cx="3102131" cy="73866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fr-FR" sz="1400" dirty="0" smtClean="0">
                  <a:solidFill>
                    <a:srgbClr val="A4497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Aide d'urgence</a:t>
              </a:r>
              <a:endParaRPr lang="en-GB" sz="1400" b="0" dirty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GB" sz="140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509 millions </a:t>
              </a:r>
              <a:r>
                <a:rPr lang="en-GB" sz="1400" dirty="0" err="1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d'EUR</a:t>
              </a:r>
              <a:r>
                <a:rPr lang="en-GB" sz="140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00" b="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pour </a:t>
              </a:r>
              <a:r>
                <a:rPr lang="en-GB" sz="1400" b="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2014-2020</a:t>
              </a:r>
            </a:p>
            <a:p>
              <a:r>
                <a:rPr lang="en-GB" sz="140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353 millions </a:t>
              </a:r>
              <a:r>
                <a:rPr lang="en-GB" sz="1400" dirty="0" err="1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d'EUR</a:t>
              </a:r>
              <a:r>
                <a:rPr lang="en-GB" sz="140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00" b="0" dirty="0" err="1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depuis</a:t>
              </a:r>
              <a:r>
                <a:rPr lang="en-GB" sz="1400" b="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2015</a:t>
              </a:r>
              <a:endParaRPr lang="en-GB" sz="1400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Isosceles Triangle 51"/>
            <p:cNvSpPr/>
            <p:nvPr/>
          </p:nvSpPr>
          <p:spPr bwMode="auto">
            <a:xfrm>
              <a:off x="6883608" y="5207580"/>
              <a:ext cx="338869" cy="173469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en-GB" sz="1200" b="0">
                <a:solidFill>
                  <a:srgbClr val="0F5494"/>
                </a:solidFill>
                <a:latin typeface="Verdana"/>
              </a:endParaRPr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4382608" y="2086217"/>
            <a:ext cx="1941568" cy="98488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600" dirty="0" err="1" smtClean="0">
                <a:solidFill>
                  <a:srgbClr val="6360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Relocaliser</a:t>
            </a:r>
            <a:endParaRPr lang="en-GB" sz="1600" b="0" dirty="0">
              <a:solidFill>
                <a:srgbClr val="6360A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fr-FR" sz="1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réfugiés vers d'autres États membres de l'UE</a:t>
            </a:r>
            <a:endParaRPr lang="en-GB" sz="1400" b="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Oval 48"/>
          <p:cNvSpPr/>
          <p:nvPr/>
        </p:nvSpPr>
        <p:spPr bwMode="auto">
          <a:xfrm>
            <a:off x="7468915" y="5344952"/>
            <a:ext cx="111434" cy="116083"/>
          </a:xfrm>
          <a:prstGeom prst="ellipse">
            <a:avLst/>
          </a:prstGeom>
          <a:noFill/>
          <a:ln w="38100" cap="flat" cmpd="sng" algn="ctr">
            <a:solidFill>
              <a:schemeClr val="accent3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09658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79"/>
          <a:stretch/>
        </p:blipFill>
        <p:spPr>
          <a:xfrm>
            <a:off x="4688541" y="1232725"/>
            <a:ext cx="4336148" cy="47177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14816" y="1001892"/>
            <a:ext cx="7768473" cy="461665"/>
          </a:xfrm>
          <a:prstGeom prst="rect">
            <a:avLst/>
          </a:prstGeom>
          <a:noFill/>
        </p:spPr>
        <p:txBody>
          <a:bodyPr wrap="none" rtlCol="0" anchor="t" anchorCtr="1">
            <a:spAutoFit/>
          </a:bodyPr>
          <a:lstStyle/>
          <a:p>
            <a:r>
              <a:rPr lang="en-GB" sz="2400" b="0" dirty="0" err="1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Sauver</a:t>
            </a:r>
            <a:r>
              <a:rPr lang="en-GB" sz="2400" b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vies et </a:t>
            </a:r>
            <a:r>
              <a:rPr lang="en-GB" sz="2400" b="0" dirty="0" err="1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démanteler</a:t>
            </a:r>
            <a:r>
              <a:rPr lang="en-GB" sz="2400" b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</a:t>
            </a:r>
            <a:r>
              <a:rPr lang="en-GB" sz="2400" b="0" dirty="0" err="1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réseaux</a:t>
            </a:r>
            <a:r>
              <a:rPr lang="en-GB" sz="2400" b="0" dirty="0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2400" b="0" dirty="0" err="1" smtClean="0">
                <a:solidFill>
                  <a:srgbClr val="80808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passeurs</a:t>
            </a:r>
            <a:endParaRPr lang="en-GB" sz="2400" b="0" dirty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73" y="2563340"/>
            <a:ext cx="2828547" cy="57114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8060" y="1628800"/>
            <a:ext cx="416011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en-GB" sz="2000" dirty="0" err="1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réfugiés</a:t>
            </a:r>
            <a:r>
              <a:rPr lang="en-GB" sz="2000" dirty="0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migrants </a:t>
            </a:r>
            <a:r>
              <a:rPr lang="en-GB" sz="2000" dirty="0" err="1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</a:t>
            </a:r>
            <a:r>
              <a:rPr lang="en-GB" sz="2000" dirty="0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endParaRPr lang="en-GB" sz="2000" dirty="0">
              <a:solidFill>
                <a:srgbClr val="A449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800" b="0" dirty="0" err="1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sz="18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</a:t>
            </a:r>
            <a:r>
              <a:rPr lang="en-GB" sz="18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payé</a:t>
            </a:r>
            <a:r>
              <a:rPr lang="en-GB" sz="18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organisations </a:t>
            </a:r>
            <a:r>
              <a:rPr lang="en-GB" sz="18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criminelles</a:t>
            </a:r>
            <a:r>
              <a:rPr lang="en-GB" sz="18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fr-FR" sz="18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18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des passeurs</a:t>
            </a:r>
            <a:endParaRPr lang="en-GB" sz="18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7389" y="4102782"/>
            <a:ext cx="34740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en-GB" sz="20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réseaux</a:t>
            </a:r>
            <a:r>
              <a:rPr lang="en-GB" sz="20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20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passeurs</a:t>
            </a:r>
            <a:r>
              <a:rPr lang="en-GB" sz="20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</a:t>
            </a:r>
            <a:endParaRPr lang="en-GB" sz="20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b="0" dirty="0" err="1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20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ncaissé</a:t>
            </a:r>
            <a:r>
              <a:rPr lang="en-GB" sz="20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plus de </a:t>
            </a:r>
          </a:p>
          <a:p>
            <a:r>
              <a:rPr lang="en-GB" sz="2000" dirty="0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milliards </a:t>
            </a:r>
            <a:r>
              <a:rPr lang="en-GB" sz="2000" dirty="0" err="1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d'EUR</a:t>
            </a:r>
            <a:r>
              <a:rPr lang="en-GB" sz="2000" dirty="0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20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2016</a:t>
            </a:r>
            <a:endParaRPr lang="en-GB" sz="20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6125866"/>
            <a:ext cx="1947315" cy="510924"/>
          </a:xfrm>
          <a:prstGeom prst="rect">
            <a:avLst/>
          </a:prstGeom>
        </p:spPr>
      </p:pic>
      <p:sp>
        <p:nvSpPr>
          <p:cNvPr id="11" name="Isosceles Triangle 10"/>
          <p:cNvSpPr/>
          <p:nvPr/>
        </p:nvSpPr>
        <p:spPr bwMode="auto">
          <a:xfrm rot="5400000">
            <a:off x="131891" y="1948695"/>
            <a:ext cx="338869" cy="173469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 rot="5400000">
            <a:off x="168820" y="4341123"/>
            <a:ext cx="338869" cy="173469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3" name="Isosceles Triangle 12"/>
          <p:cNvSpPr/>
          <p:nvPr/>
        </p:nvSpPr>
        <p:spPr bwMode="auto">
          <a:xfrm rot="5400000">
            <a:off x="4921348" y="1911397"/>
            <a:ext cx="338869" cy="173469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4" name="Isosceles Triangle 13"/>
          <p:cNvSpPr/>
          <p:nvPr/>
        </p:nvSpPr>
        <p:spPr bwMode="auto">
          <a:xfrm rot="10800000">
            <a:off x="5724128" y="3615362"/>
            <a:ext cx="338869" cy="173469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36096" y="1666097"/>
            <a:ext cx="37273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Plus de </a:t>
            </a:r>
            <a:r>
              <a:rPr lang="en-GB" sz="2400" dirty="0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620 000 </a:t>
            </a:r>
            <a:r>
              <a:rPr lang="en-GB" sz="2400" dirty="0" err="1" smtClean="0">
                <a:solidFill>
                  <a:srgbClr val="A449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personnes</a:t>
            </a:r>
            <a:endParaRPr lang="en-GB" sz="2400" dirty="0">
              <a:solidFill>
                <a:srgbClr val="A449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 err="1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ecourues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2015-2017</a:t>
            </a:r>
            <a:endParaRPr lang="en-GB" sz="16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961" y="2590460"/>
            <a:ext cx="829058" cy="80162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625863" y="3766295"/>
            <a:ext cx="25779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Opérations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pour </a:t>
            </a:r>
          </a:p>
          <a:p>
            <a:pPr algn="ctr"/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lutter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contre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modèle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économique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passeurs</a:t>
            </a:r>
            <a:endParaRPr lang="en-GB" sz="16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Isosceles Triangle 18"/>
          <p:cNvSpPr/>
          <p:nvPr/>
        </p:nvSpPr>
        <p:spPr bwMode="auto">
          <a:xfrm rot="10800000">
            <a:off x="7921920" y="3611224"/>
            <a:ext cx="338869" cy="173469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083173" y="3766295"/>
            <a:ext cx="20608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Opérations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conjointes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Frontex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GB" sz="16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EUNAVFOR MED </a:t>
            </a:r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Opération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Sophia 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892" y="5172270"/>
            <a:ext cx="582923" cy="90069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204" y="4810668"/>
            <a:ext cx="581026" cy="120461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351" y="5089648"/>
            <a:ext cx="860777" cy="860777"/>
          </a:xfrm>
          <a:prstGeom prst="rect">
            <a:avLst/>
          </a:prstGeom>
        </p:spPr>
      </p:pic>
      <p:cxnSp>
        <p:nvCxnSpPr>
          <p:cNvPr id="20" name="Straight Connector 19"/>
          <p:cNvCxnSpPr/>
          <p:nvPr/>
        </p:nvCxnSpPr>
        <p:spPr bwMode="auto">
          <a:xfrm>
            <a:off x="4544414" y="1628800"/>
            <a:ext cx="0" cy="4104456"/>
          </a:xfrm>
          <a:prstGeom prst="line">
            <a:avLst/>
          </a:prstGeom>
          <a:ln/>
          <a:extLst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716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/>
          <p:cNvSpPr/>
          <p:nvPr/>
        </p:nvSpPr>
        <p:spPr bwMode="auto">
          <a:xfrm>
            <a:off x="373888" y="2924944"/>
            <a:ext cx="8446584" cy="299007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503294"/>
            <a:ext cx="1008112" cy="1005826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 bwMode="auto">
          <a:xfrm>
            <a:off x="752208" y="-963488"/>
            <a:ext cx="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" name="Straight Connector 61"/>
          <p:cNvCxnSpPr/>
          <p:nvPr/>
        </p:nvCxnSpPr>
        <p:spPr bwMode="auto">
          <a:xfrm>
            <a:off x="2415876" y="3232721"/>
            <a:ext cx="914400" cy="9144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" name="TextBox 72"/>
          <p:cNvSpPr txBox="1"/>
          <p:nvPr/>
        </p:nvSpPr>
        <p:spPr>
          <a:xfrm>
            <a:off x="300080" y="4446496"/>
            <a:ext cx="165737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4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Simplifier, clarifier et abréger les procédures d’asile </a:t>
            </a:r>
            <a:endParaRPr lang="en-GB" sz="14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5330297" y="1828738"/>
            <a:ext cx="30610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8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Nous avons besoin d’une politique d’asile européenne plus </a:t>
            </a:r>
            <a:r>
              <a:rPr lang="fr-BE" sz="18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juste, cohérente et efficace </a:t>
            </a:r>
            <a:endParaRPr lang="en-GB" sz="18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1932577" y="4481825"/>
            <a:ext cx="167844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14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Créer des normes uniformes </a:t>
            </a:r>
            <a:r>
              <a:rPr lang="fr-BE" sz="14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la protection </a:t>
            </a:r>
            <a:r>
              <a:rPr lang="fr-BE" sz="14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demandeurs d’asile </a:t>
            </a:r>
            <a:endParaRPr lang="en-GB" sz="14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624473" y="1857510"/>
            <a:ext cx="29914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Différences</a:t>
            </a:r>
            <a:r>
              <a:rPr lang="en-GB" sz="18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8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traitement</a:t>
            </a:r>
            <a:r>
              <a:rPr lang="en-GB" sz="18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GB" sz="18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mouvements</a:t>
            </a:r>
            <a:r>
              <a:rPr lang="en-GB" sz="18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secondaires</a:t>
            </a:r>
            <a:r>
              <a:rPr lang="en-GB" sz="18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course au droit </a:t>
            </a:r>
            <a:r>
              <a:rPr lang="en-GB" sz="18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d'asile</a:t>
            </a:r>
            <a:endParaRPr lang="en-GB" sz="18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3779479" y="4509120"/>
            <a:ext cx="15841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Harmonise</a:t>
            </a:r>
            <a:r>
              <a:rPr lang="en-GB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en-GB" sz="14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conditions </a:t>
            </a:r>
            <a:r>
              <a:rPr lang="en-GB" sz="14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d'accueil</a:t>
            </a:r>
            <a:endParaRPr lang="fr-BE" sz="14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597674" y="3117264"/>
            <a:ext cx="80168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18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Commission européenne a soumis des propositions visant à: </a:t>
            </a:r>
            <a:r>
              <a:rPr lang="en-GB" sz="18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GB" sz="18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996880" y="4530025"/>
            <a:ext cx="19625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14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Faire du bureau européen d'appui en matière d'asile une véritable agence européenne pour l’asile </a:t>
            </a:r>
            <a:endParaRPr lang="en-GB" sz="14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2195736" y="-963488"/>
            <a:ext cx="914400" cy="9144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055" y="3663872"/>
            <a:ext cx="847169" cy="8452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391567"/>
            <a:ext cx="1224136" cy="122136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 bwMode="auto">
          <a:xfrm>
            <a:off x="6338689" y="3486596"/>
            <a:ext cx="0" cy="1776523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69" y="3645024"/>
            <a:ext cx="837795" cy="83589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217" y="1389721"/>
            <a:ext cx="1784080" cy="1780034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132339" y="928056"/>
            <a:ext cx="5160388" cy="461665"/>
          </a:xfrm>
          <a:prstGeom prst="rect">
            <a:avLst/>
          </a:prstGeom>
          <a:noFill/>
        </p:spPr>
        <p:txBody>
          <a:bodyPr wrap="none" rtlCol="0" anchor="t" anchorCtr="1">
            <a:spAutoFit/>
          </a:bodyPr>
          <a:lstStyle/>
          <a:p>
            <a:pPr algn="ctr"/>
            <a:r>
              <a:rPr lang="fr-FR" sz="2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régime d'asile européen commun</a:t>
            </a:r>
            <a:endParaRPr lang="en-GB" sz="24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835696" y="3630612"/>
            <a:ext cx="5184576" cy="1853521"/>
            <a:chOff x="1835696" y="3630612"/>
            <a:chExt cx="5184576" cy="1707539"/>
          </a:xfrm>
        </p:grpSpPr>
        <p:cxnSp>
          <p:nvCxnSpPr>
            <p:cNvPr id="12" name="Straight Connector 11"/>
            <p:cNvCxnSpPr/>
            <p:nvPr/>
          </p:nvCxnSpPr>
          <p:spPr bwMode="auto">
            <a:xfrm>
              <a:off x="5364088" y="3630612"/>
              <a:ext cx="0" cy="1704515"/>
            </a:xfrm>
            <a:prstGeom prst="line">
              <a:avLst/>
            </a:prstGeom>
            <a:noFill/>
            <a:ln w="9525" cap="flat" cmpd="sng" algn="ctr">
              <a:solidFill>
                <a:srgbClr val="883F98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6" name="Straight Connector 75"/>
            <p:cNvCxnSpPr/>
            <p:nvPr/>
          </p:nvCxnSpPr>
          <p:spPr bwMode="auto">
            <a:xfrm>
              <a:off x="3707904" y="3633636"/>
              <a:ext cx="0" cy="1704515"/>
            </a:xfrm>
            <a:prstGeom prst="line">
              <a:avLst/>
            </a:prstGeom>
            <a:noFill/>
            <a:ln w="9525" cap="flat" cmpd="sng" algn="ctr">
              <a:solidFill>
                <a:srgbClr val="883F98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8" name="Straight Connector 77"/>
            <p:cNvCxnSpPr/>
            <p:nvPr/>
          </p:nvCxnSpPr>
          <p:spPr bwMode="auto">
            <a:xfrm>
              <a:off x="1835696" y="3633636"/>
              <a:ext cx="0" cy="1704515"/>
            </a:xfrm>
            <a:prstGeom prst="line">
              <a:avLst/>
            </a:prstGeom>
            <a:noFill/>
            <a:ln w="9525" cap="flat" cmpd="sng" algn="ctr">
              <a:solidFill>
                <a:srgbClr val="883F98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5" name="Straight Connector 24"/>
            <p:cNvCxnSpPr/>
            <p:nvPr/>
          </p:nvCxnSpPr>
          <p:spPr bwMode="auto">
            <a:xfrm>
              <a:off x="7020272" y="3630612"/>
              <a:ext cx="0" cy="1704515"/>
            </a:xfrm>
            <a:prstGeom prst="line">
              <a:avLst/>
            </a:prstGeom>
            <a:noFill/>
            <a:ln w="9525" cap="flat" cmpd="sng" algn="ctr">
              <a:solidFill>
                <a:srgbClr val="883F98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6" name="Rectangle 25"/>
          <p:cNvSpPr/>
          <p:nvPr/>
        </p:nvSpPr>
        <p:spPr>
          <a:xfrm>
            <a:off x="5451259" y="4530025"/>
            <a:ext cx="14786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14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Réviser le système de base de données d'empreintes digitales </a:t>
            </a:r>
            <a:endParaRPr lang="en-GB" sz="14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7523449" y="3726496"/>
            <a:ext cx="720080" cy="720000"/>
            <a:chOff x="8172400" y="3165701"/>
            <a:chExt cx="720080" cy="720000"/>
          </a:xfrm>
        </p:grpSpPr>
        <p:sp>
          <p:nvSpPr>
            <p:cNvPr id="36" name="Oval 35"/>
            <p:cNvSpPr/>
            <p:nvPr/>
          </p:nvSpPr>
          <p:spPr bwMode="auto">
            <a:xfrm>
              <a:off x="8172400" y="3165701"/>
              <a:ext cx="720080" cy="720000"/>
            </a:xfrm>
            <a:prstGeom prst="ellipse">
              <a:avLst/>
            </a:prstGeom>
            <a:noFill/>
            <a:ln w="381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en-GB" sz="1200" b="0">
                <a:solidFill>
                  <a:srgbClr val="0F5494"/>
                </a:solidFill>
                <a:latin typeface="Verdana"/>
              </a:endParaRPr>
            </a:p>
          </p:txBody>
        </p:sp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4465" y="3251225"/>
              <a:ext cx="495950" cy="5489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154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014862" y="1204119"/>
            <a:ext cx="2736647" cy="461665"/>
          </a:xfrm>
          <a:prstGeom prst="rect">
            <a:avLst/>
          </a:prstGeom>
          <a:noFill/>
        </p:spPr>
        <p:txBody>
          <a:bodyPr wrap="none" rtlCol="0" anchor="t" anchorCtr="1">
            <a:spAutoFit/>
          </a:bodyPr>
          <a:lstStyle/>
          <a:p>
            <a:pPr algn="ctr"/>
            <a:r>
              <a:rPr lang="fr-FR" sz="2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Prochaines étapes</a:t>
            </a:r>
            <a:endParaRPr lang="en-GB" sz="24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39389" y="1723057"/>
            <a:ext cx="725409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Déploiement opérationnel </a:t>
            </a:r>
            <a:r>
              <a:rPr lang="fr-BE" sz="20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</a:t>
            </a:r>
            <a:r>
              <a:rPr lang="fr-BE" sz="2000" dirty="0">
                <a:solidFill>
                  <a:srgbClr val="CB9AAF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corps européen de garde-frontières et de garde-côtes</a:t>
            </a:r>
            <a:r>
              <a:rPr lang="fr-BE" sz="20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sz="16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Mise en œuvre de la déclaration </a:t>
            </a:r>
            <a:r>
              <a:rPr lang="fr-FR" sz="2000" dirty="0" smtClean="0">
                <a:solidFill>
                  <a:srgbClr val="CB9AAF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UE-Turquie</a:t>
            </a:r>
          </a:p>
          <a:p>
            <a:endParaRPr lang="en-GB" sz="16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Adoption </a:t>
            </a:r>
            <a:r>
              <a:rPr lang="en-GB" sz="20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</a:t>
            </a:r>
            <a:r>
              <a:rPr lang="en-GB" sz="2000" dirty="0" err="1" smtClean="0">
                <a:solidFill>
                  <a:srgbClr val="CB9AAF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régime</a:t>
            </a:r>
            <a:r>
              <a:rPr lang="en-GB" sz="2000" dirty="0" smtClean="0">
                <a:solidFill>
                  <a:srgbClr val="CB9AAF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solidFill>
                  <a:srgbClr val="CB9AAF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d'asile</a:t>
            </a:r>
            <a:r>
              <a:rPr lang="en-GB" sz="2000" dirty="0" smtClean="0">
                <a:solidFill>
                  <a:srgbClr val="CB9AAF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solidFill>
                  <a:srgbClr val="CB9AAF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européen</a:t>
            </a:r>
            <a:r>
              <a:rPr lang="en-GB" sz="2000" dirty="0" smtClean="0">
                <a:solidFill>
                  <a:srgbClr val="CB9AAF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solidFill>
                  <a:srgbClr val="CB9AAF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</a:t>
            </a:r>
            <a:r>
              <a:rPr lang="en-GB" sz="20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réformé</a:t>
            </a:r>
            <a:r>
              <a:rPr lang="en-GB" sz="20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 </a:t>
            </a:r>
            <a:r>
              <a:rPr lang="en-GB" sz="20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compris</a:t>
            </a:r>
            <a:r>
              <a:rPr lang="en-GB" sz="20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sz="20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réforme</a:t>
            </a:r>
            <a:r>
              <a:rPr lang="en-GB" sz="20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en-GB" sz="20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mécanisme</a:t>
            </a:r>
            <a:r>
              <a:rPr lang="en-GB" sz="20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Dublin</a:t>
            </a:r>
            <a:endParaRPr lang="en-GB" sz="20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Mise en œuvre du nouveau </a:t>
            </a:r>
            <a:r>
              <a:rPr lang="fr-FR" sz="2000" dirty="0" smtClean="0">
                <a:solidFill>
                  <a:srgbClr val="CB9AAF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cadre de partenariat pour les migrations </a:t>
            </a:r>
            <a:r>
              <a:rPr lang="fr-FR" sz="20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avec les pays tiers</a:t>
            </a:r>
          </a:p>
          <a:p>
            <a:endParaRPr lang="en-GB" sz="16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Adoption </a:t>
            </a:r>
            <a:r>
              <a:rPr lang="en-GB" sz="20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d'un </a:t>
            </a:r>
            <a:r>
              <a:rPr lang="en-GB" sz="2000" dirty="0" smtClean="0">
                <a:solidFill>
                  <a:srgbClr val="CB9AAF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nouveau cadre de </a:t>
            </a:r>
            <a:r>
              <a:rPr lang="en-GB" sz="2000" dirty="0" err="1" smtClean="0">
                <a:solidFill>
                  <a:srgbClr val="CB9AAF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réinstallation</a:t>
            </a:r>
            <a:endParaRPr lang="en-GB" sz="2000" dirty="0">
              <a:solidFill>
                <a:srgbClr val="CB9AAF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 rot="5400000">
            <a:off x="849941" y="1833056"/>
            <a:ext cx="338869" cy="173469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5" name="Isosceles Triangle 14"/>
          <p:cNvSpPr/>
          <p:nvPr/>
        </p:nvSpPr>
        <p:spPr bwMode="auto">
          <a:xfrm rot="5400000">
            <a:off x="849936" y="2686920"/>
            <a:ext cx="338869" cy="173469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6" name="Isosceles Triangle 15"/>
          <p:cNvSpPr/>
          <p:nvPr/>
        </p:nvSpPr>
        <p:spPr bwMode="auto">
          <a:xfrm rot="5400000">
            <a:off x="849935" y="3216432"/>
            <a:ext cx="338869" cy="173469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7" name="Isosceles Triangle 16"/>
          <p:cNvSpPr/>
          <p:nvPr/>
        </p:nvSpPr>
        <p:spPr bwMode="auto">
          <a:xfrm rot="5400000">
            <a:off x="865089" y="4331859"/>
            <a:ext cx="338869" cy="173469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8" name="Isosceles Triangle 17"/>
          <p:cNvSpPr/>
          <p:nvPr/>
        </p:nvSpPr>
        <p:spPr bwMode="auto">
          <a:xfrm rot="5400000">
            <a:off x="865089" y="5407391"/>
            <a:ext cx="338869" cy="173469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06941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520" y="6381328"/>
            <a:ext cx="237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6360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GB" sz="1600" dirty="0" err="1">
                <a:solidFill>
                  <a:srgbClr val="6360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MigrationEU</a:t>
            </a:r>
            <a:endParaRPr lang="en-GB" sz="1600" dirty="0">
              <a:solidFill>
                <a:srgbClr val="6360A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6125866"/>
            <a:ext cx="1947315" cy="510924"/>
          </a:xfrm>
          <a:prstGeom prst="rect">
            <a:avLst/>
          </a:prstGeom>
        </p:spPr>
      </p:pic>
      <p:pic>
        <p:nvPicPr>
          <p:cNvPr id="10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610" y="978542"/>
            <a:ext cx="3882615" cy="2591409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Isosceles Triangle 10">
            <a:hlinkClick r:id="rId5" action="ppaction://hlinksldjump"/>
          </p:cNvPr>
          <p:cNvSpPr/>
          <p:nvPr/>
        </p:nvSpPr>
        <p:spPr bwMode="auto">
          <a:xfrm>
            <a:off x="5209082" y="2295713"/>
            <a:ext cx="1296144" cy="1285191"/>
          </a:xfrm>
          <a:prstGeom prst="triangle">
            <a:avLst>
              <a:gd name="adj" fmla="val 100000"/>
            </a:avLst>
          </a:prstGeom>
          <a:solidFill>
            <a:srgbClr val="C48AA4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200" b="0" kern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2" name="Curved Right Arrow 11">
            <a:hlinkClick r:id="rId5" action="ppaction://hlinksldjump"/>
          </p:cNvPr>
          <p:cNvSpPr/>
          <p:nvPr/>
        </p:nvSpPr>
        <p:spPr bwMode="auto">
          <a:xfrm rot="10800000">
            <a:off x="5730940" y="2739607"/>
            <a:ext cx="775714" cy="830344"/>
          </a:xfrm>
          <a:prstGeom prst="curvedRightArrow">
            <a:avLst>
              <a:gd name="adj1" fmla="val 33101"/>
              <a:gd name="adj2" fmla="val 53521"/>
              <a:gd name="adj3" fmla="val 31589"/>
            </a:avLst>
          </a:prstGeom>
          <a:solidFill>
            <a:srgbClr val="FFFFFF"/>
          </a:solidFill>
          <a:ln>
            <a:solidFill>
              <a:srgbClr val="000000"/>
            </a:solidFill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200" b="0" kern="0">
              <a:solidFill>
                <a:srgbClr val="0F5494"/>
              </a:solidFill>
              <a:latin typeface="Verdana"/>
            </a:endParaRPr>
          </a:p>
        </p:txBody>
      </p:sp>
      <p:pic>
        <p:nvPicPr>
          <p:cNvPr id="17" name="Picture 2">
            <a:hlinkClick r:id="rId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9"/>
          <a:stretch/>
        </p:blipFill>
        <p:spPr bwMode="auto">
          <a:xfrm>
            <a:off x="2622610" y="4938446"/>
            <a:ext cx="3882615" cy="1919554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Picture 17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74"/>
          <a:stretch/>
        </p:blipFill>
        <p:spPr>
          <a:xfrm>
            <a:off x="4527798" y="4938446"/>
            <a:ext cx="1977426" cy="1922275"/>
          </a:xfrm>
          <a:prstGeom prst="rect">
            <a:avLst/>
          </a:prstGeom>
        </p:spPr>
      </p:pic>
      <p:sp>
        <p:nvSpPr>
          <p:cNvPr id="19" name="Isosceles Triangle 18">
            <a:hlinkClick r:id="rId9" action="ppaction://hlinksldjump"/>
          </p:cNvPr>
          <p:cNvSpPr/>
          <p:nvPr/>
        </p:nvSpPr>
        <p:spPr bwMode="auto">
          <a:xfrm>
            <a:off x="5142482" y="5534913"/>
            <a:ext cx="1362742" cy="1317171"/>
          </a:xfrm>
          <a:prstGeom prst="triangle">
            <a:avLst>
              <a:gd name="adj" fmla="val 100000"/>
            </a:avLst>
          </a:prstGeom>
          <a:solidFill>
            <a:srgbClr val="6E55AB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200" b="0" kern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20" name="Curved Right Arrow 19">
            <a:hlinkClick r:id="rId9" action="ppaction://hlinksldjump"/>
          </p:cNvPr>
          <p:cNvSpPr/>
          <p:nvPr/>
        </p:nvSpPr>
        <p:spPr bwMode="auto">
          <a:xfrm>
            <a:off x="5730940" y="6033099"/>
            <a:ext cx="775714" cy="830344"/>
          </a:xfrm>
          <a:prstGeom prst="curvedRightArrow">
            <a:avLst>
              <a:gd name="adj1" fmla="val 33101"/>
              <a:gd name="adj2" fmla="val 53521"/>
              <a:gd name="adj3" fmla="val 31589"/>
            </a:avLst>
          </a:prstGeom>
          <a:solidFill>
            <a:srgbClr val="FFFFFF"/>
          </a:solidFill>
          <a:ln>
            <a:solidFill>
              <a:srgbClr val="000000"/>
            </a:solidFill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200" b="0" kern="0">
              <a:solidFill>
                <a:srgbClr val="0F5494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77352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58000" y="4869160"/>
            <a:ext cx="30963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rgbClr val="CBA8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ACTEUR INTERNATIONAL PLUS FORT</a:t>
            </a:r>
            <a:endParaRPr lang="en-GB" sz="2800" dirty="0">
              <a:solidFill>
                <a:srgbClr val="CBA8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04248" y="6381328"/>
            <a:ext cx="2088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600" dirty="0">
                <a:solidFill>
                  <a:srgbClr val="CBA8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GB" sz="1600" dirty="0" err="1">
                <a:solidFill>
                  <a:srgbClr val="CBA8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EUGlobalPlayer</a:t>
            </a:r>
            <a:endParaRPr lang="en-GB" sz="1600" dirty="0">
              <a:solidFill>
                <a:srgbClr val="CBA8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786" y="992560"/>
            <a:ext cx="3852427" cy="2580456"/>
          </a:xfrm>
          <a:prstGeom prst="rect">
            <a:avLst/>
          </a:prstGeom>
          <a:noFill/>
          <a:ln w="19050">
            <a:solidFill>
              <a:schemeClr val="tx2">
                <a:lumMod val="95000"/>
                <a:lumOff val="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26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:\A2\Graphic Projects\TEN - The 10 priorities\201607-001 Juncker Commission - Two years on\A Stronger Global Actor\mapp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04212"/>
            <a:ext cx="8335962" cy="3929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1067544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nouvelle stratégie mondiale</a:t>
            </a:r>
            <a:endParaRPr lang="en-GB" sz="24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9131" y="1931369"/>
            <a:ext cx="42865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Premier </a:t>
            </a:r>
            <a:r>
              <a:rPr lang="en-US" sz="18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bloc commercial </a:t>
            </a:r>
            <a:r>
              <a:rPr lang="en-US" sz="18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monde </a:t>
            </a:r>
            <a:br>
              <a:rPr lang="en-US" sz="18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BE" sz="18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 partenaire commercial de </a:t>
            </a:r>
            <a:r>
              <a:rPr lang="fr-BE" sz="18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 pays </a:t>
            </a:r>
            <a:endParaRPr lang="en-GB" sz="1800" dirty="0" err="1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33340" y="3762747"/>
            <a:ext cx="31003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8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 source et destination d'</a:t>
            </a:r>
            <a:r>
              <a:rPr lang="fr-BE" sz="18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investissements directs étrangers </a:t>
            </a:r>
            <a:r>
              <a:rPr lang="fr-BE" sz="18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monde </a:t>
            </a:r>
            <a:r>
              <a:rPr lang="en-US" sz="18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800" b="0" dirty="0" err="1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56936" y="2604361"/>
            <a:ext cx="266259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1800" baseline="300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18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0" dirty="0" err="1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producteur</a:t>
            </a:r>
            <a:r>
              <a:rPr lang="en-GB" sz="18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0" dirty="0" err="1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mondial</a:t>
            </a:r>
            <a:r>
              <a:rPr lang="en-GB" sz="18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0" dirty="0" err="1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d'énergie</a:t>
            </a:r>
            <a:r>
              <a:rPr lang="en-GB" sz="2000" b="0" dirty="0">
                <a:solidFill>
                  <a:srgbClr val="808080"/>
                </a:solidFill>
                <a:latin typeface="Calibri"/>
              </a:rPr>
              <a:t> </a:t>
            </a:r>
            <a:endParaRPr lang="en-GB" sz="20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55250" y="3030056"/>
            <a:ext cx="3367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8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Premier donateur d'aide au monde avec </a:t>
            </a:r>
            <a:r>
              <a:rPr lang="fr-BE" sz="18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74 </a:t>
            </a:r>
            <a:r>
              <a:rPr lang="fr-BE" sz="18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Mrd € </a:t>
            </a:r>
            <a:endParaRPr lang="en-US" sz="18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U:\A2\Graphic Projects\TEN - The 10 priorities\201607-001 Juncker Commission - Two years on\A Stronger Global Actor\globe_ic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712" y="2761377"/>
            <a:ext cx="583740" cy="97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U:\A2\Graphic Projects\TEN - The 10 priorities\201607-001 Juncker Commission - Two years on\A Stronger Global Actor\hand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610" y="2516703"/>
            <a:ext cx="663080" cy="513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U:\A2\Graphic Projects\TEN - The 10 priorities\201607-001 Juncker Commission - Two years on\A Stronger Global Actor\windmill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460" y="1996841"/>
            <a:ext cx="1091546" cy="64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5151610" y="471685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22%</a:t>
            </a:r>
            <a:endParaRPr lang="en-GB" sz="18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43714" y="510444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13%</a:t>
            </a:r>
            <a:endParaRPr lang="en-GB" sz="18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855466" y="5058298"/>
            <a:ext cx="38824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3%</a:t>
            </a:r>
            <a:endParaRPr lang="en-GB" sz="11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55250" y="4862581"/>
            <a:ext cx="38824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3%</a:t>
            </a:r>
            <a:endParaRPr lang="en-GB" sz="11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114868" y="5489747"/>
            <a:ext cx="23524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8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L'UE dispose de </a:t>
            </a:r>
            <a:r>
              <a:rPr lang="fr-BE" sz="180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139 délégations</a:t>
            </a:r>
            <a:r>
              <a:rPr lang="fr-BE" sz="18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dans le monde</a:t>
            </a:r>
            <a:r>
              <a:rPr lang="fr-BE" sz="2000" b="0" dirty="0">
                <a:solidFill>
                  <a:srgbClr val="808080"/>
                </a:solidFill>
                <a:latin typeface="Calibri"/>
              </a:rPr>
              <a:t> </a:t>
            </a:r>
            <a:r>
              <a:rPr lang="en-GB" sz="20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20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7" name="Picture 13" descr="U:\A2\Graphic Projects\TEN - The 10 priorities\201607-001 Juncker Commission - Two years on\A Stronger Global Actor\delegation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726" y="4980988"/>
            <a:ext cx="717774" cy="547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U:\A2\Graphic Projects\TEN - The 10 priorities\201607-001 Juncker Commission - Two years on\A Stronger Global Actor\partners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727" y="1480641"/>
            <a:ext cx="718773" cy="519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167" y="3725463"/>
            <a:ext cx="3901466" cy="251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000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0378" y="918308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politique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européenne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voisinage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action</a:t>
            </a:r>
            <a:endParaRPr lang="en-GB" sz="24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30559" y="2282186"/>
            <a:ext cx="1062043" cy="617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47958" y="3479091"/>
            <a:ext cx="1057074" cy="61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32421" y="3112053"/>
            <a:ext cx="1058319" cy="61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47958" y="1784423"/>
            <a:ext cx="1057074" cy="61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46693" y="2648520"/>
            <a:ext cx="1068605" cy="62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30559" y="1418089"/>
            <a:ext cx="1062043" cy="617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373658" y="1615146"/>
            <a:ext cx="11891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Arménie</a:t>
            </a:r>
            <a:endParaRPr lang="en-GB" sz="16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73658" y="2445717"/>
            <a:ext cx="13342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Azerbaïdjan</a:t>
            </a:r>
            <a:endParaRPr lang="en-GB" sz="16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73659" y="3252761"/>
            <a:ext cx="11891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Biélorussie</a:t>
            </a:r>
            <a:endParaRPr lang="en-GB" sz="16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93969" y="1924532"/>
            <a:ext cx="12066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Algérie</a:t>
            </a:r>
            <a:endParaRPr lang="en-GB" sz="16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85185" y="2773499"/>
            <a:ext cx="1041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dirty="0" err="1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gypte</a:t>
            </a:r>
            <a:endParaRPr lang="en-GB" sz="16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79111" y="3619200"/>
            <a:ext cx="8734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Israël</a:t>
            </a:r>
            <a:endParaRPr lang="en-GB" sz="16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32421" y="4873770"/>
            <a:ext cx="1062042" cy="617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34283" y="5705424"/>
            <a:ext cx="1058319" cy="61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49198" y="4377794"/>
            <a:ext cx="1058319" cy="61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48894" y="5241568"/>
            <a:ext cx="1067927" cy="622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35488" y="4009673"/>
            <a:ext cx="1055909" cy="617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2375520" y="4206730"/>
            <a:ext cx="928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Géorgie</a:t>
            </a:r>
            <a:endParaRPr lang="en-GB" sz="16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375521" y="5037301"/>
            <a:ext cx="1080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Moldavie</a:t>
            </a:r>
            <a:endParaRPr lang="en-GB" sz="16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375521" y="5844345"/>
            <a:ext cx="9300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Ukraine</a:t>
            </a:r>
            <a:endParaRPr lang="en-GB" sz="16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79111" y="4516116"/>
            <a:ext cx="1303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Jordanie</a:t>
            </a:r>
            <a:endParaRPr lang="en-GB" sz="16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93969" y="5346687"/>
            <a:ext cx="1041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Liban</a:t>
            </a:r>
            <a:endParaRPr lang="en-GB" sz="16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3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0634" y="3479794"/>
            <a:ext cx="1062042" cy="617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48988" y="1786209"/>
            <a:ext cx="1025335" cy="61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0635" y="2649983"/>
            <a:ext cx="1071041" cy="622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7290814" y="1982183"/>
            <a:ext cx="1043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Libye</a:t>
            </a:r>
            <a:endParaRPr lang="en-GB" sz="16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290814" y="2812754"/>
            <a:ext cx="1043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Maroc</a:t>
            </a:r>
            <a:endParaRPr lang="en-GB" sz="16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290814" y="3619798"/>
            <a:ext cx="1043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Palestine</a:t>
            </a:r>
            <a:endParaRPr lang="en-GB" sz="16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Picture 38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4358" y="4377793"/>
            <a:ext cx="1058319" cy="61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2497" y="5241567"/>
            <a:ext cx="1071041" cy="622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Box 40"/>
          <p:cNvSpPr txBox="1"/>
          <p:nvPr/>
        </p:nvSpPr>
        <p:spPr>
          <a:xfrm>
            <a:off x="7292676" y="4573767"/>
            <a:ext cx="1043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Syrie</a:t>
            </a:r>
            <a:endParaRPr lang="en-GB" sz="16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292676" y="5404338"/>
            <a:ext cx="900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Tunisie</a:t>
            </a:r>
            <a:endParaRPr lang="en-GB" sz="16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Straight Connector 42"/>
          <p:cNvCxnSpPr/>
          <p:nvPr/>
        </p:nvCxnSpPr>
        <p:spPr>
          <a:xfrm>
            <a:off x="3923928" y="1509859"/>
            <a:ext cx="36850" cy="4975248"/>
          </a:xfrm>
          <a:prstGeom prst="lin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729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31640" y="2385069"/>
            <a:ext cx="24124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 smtClean="0">
                <a:solidFill>
                  <a:srgbClr val="A22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Stabilité</a:t>
            </a:r>
            <a:r>
              <a:rPr lang="en-GB" sz="2000" dirty="0" smtClean="0">
                <a:solidFill>
                  <a:srgbClr val="A22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solidFill>
                  <a:srgbClr val="A22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en-GB" sz="2000" dirty="0" smtClean="0">
                <a:solidFill>
                  <a:srgbClr val="A22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Balkans </a:t>
            </a:r>
            <a:r>
              <a:rPr lang="en-GB" sz="2000" dirty="0" err="1" smtClean="0">
                <a:solidFill>
                  <a:srgbClr val="A22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occidentaux</a:t>
            </a:r>
            <a:r>
              <a:rPr lang="en-GB" sz="2000" dirty="0" smtClean="0">
                <a:solidFill>
                  <a:srgbClr val="A22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2000" dirty="0">
              <a:solidFill>
                <a:srgbClr val="A22A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951256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Politique d'élargissement</a:t>
            </a:r>
            <a:endParaRPr lang="en-GB" sz="24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96151" y="5118949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Turquie</a:t>
            </a:r>
            <a:r>
              <a:rPr lang="en-GB" sz="1800" b="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4" name="Picture 3" descr="U:\A2\Graphic Projects\TEN - The 10 priorities\201607-001 Juncker Commission - Two years on\A Stronger Global Actor\Bi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940" y="2420889"/>
            <a:ext cx="1062043" cy="61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U:\A2\Graphic Projects\TEN - The 10 priorities\201607-001 Juncker Commission - Two years on\A Stronger Global Actor\Kosov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216" y="3251460"/>
            <a:ext cx="1062043" cy="61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U:\A2\Graphic Projects\TEN - The 10 priorities\201607-001 Juncker Commission - Two years on\A Stronger Global Actor\Macedoni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940" y="3251460"/>
            <a:ext cx="1062043" cy="61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U:\A2\Graphic Projects\TEN - The 10 priorities\201607-001 Juncker Commission - Two years on\A Stronger Global Actor\Montenegr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216" y="1556792"/>
            <a:ext cx="1062043" cy="61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U:\A2\Graphic Projects\TEN - The 10 priorities\201607-001 Juncker Commission - Two years on\A Stronger Global Actor\Serbi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216" y="2420889"/>
            <a:ext cx="1071043" cy="62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U:\A2\Graphic Projects\TEN - The 10 priorities\201607-001 Juncker Commission - Two years on\A Stronger Global Actor\albania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940" y="1556792"/>
            <a:ext cx="1062043" cy="61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5004046" y="1654300"/>
            <a:ext cx="930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Albanie</a:t>
            </a:r>
            <a:endParaRPr lang="en-GB" sz="14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50983" y="2411456"/>
            <a:ext cx="12261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Bosnie-Herzégovine</a:t>
            </a:r>
            <a:endParaRPr lang="en-GB" sz="14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4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4046" y="3145348"/>
            <a:ext cx="108012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Ancienne</a:t>
            </a:r>
            <a:r>
              <a:rPr lang="en-GB" sz="1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République</a:t>
            </a:r>
            <a:r>
              <a:rPr lang="en-GB" sz="1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yougoslave</a:t>
            </a:r>
            <a:r>
              <a:rPr lang="en-GB" sz="1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Macédoine</a:t>
            </a:r>
            <a:endParaRPr lang="en-GB" sz="14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08304" y="1754553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Monténégro</a:t>
            </a:r>
            <a:endParaRPr lang="en-GB" sz="14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08304" y="2585124"/>
            <a:ext cx="900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Serbie</a:t>
            </a:r>
            <a:endParaRPr lang="en-GB" sz="14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08304" y="3392168"/>
            <a:ext cx="900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Kosovo*</a:t>
            </a:r>
          </a:p>
        </p:txBody>
      </p:sp>
      <p:pic>
        <p:nvPicPr>
          <p:cNvPr id="23" name="Picture 2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4108" y="4994932"/>
            <a:ext cx="1062043" cy="617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254732" y="4565615"/>
            <a:ext cx="579820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rgbClr val="BB1F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RELANCE DES RELATIONS AVEC LA TURQUIE</a:t>
            </a:r>
            <a:r>
              <a:rPr lang="en-GB" sz="1800" b="0" dirty="0" smtClean="0">
                <a:solidFill>
                  <a:srgbClr val="BB1F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800" b="0" dirty="0">
              <a:solidFill>
                <a:srgbClr val="BB1F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Nouvel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élan au </a:t>
            </a: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processus</a:t>
            </a:r>
            <a:r>
              <a:rPr lang="en-GB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d'adhésion</a:t>
            </a:r>
            <a:r>
              <a:rPr lang="en-GB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la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Turquie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l'UE</a:t>
            </a:r>
            <a:endParaRPr lang="en-GB" sz="1600" dirty="0" smtClean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Assouplissement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accéléré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régime</a:t>
            </a:r>
            <a:r>
              <a:rPr lang="en-GB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visas</a:t>
            </a:r>
            <a:endParaRPr lang="en-GB" sz="16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Dialogue </a:t>
            </a: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</a:t>
            </a:r>
            <a:r>
              <a:rPr lang="en-GB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lutte</a:t>
            </a:r>
            <a:r>
              <a:rPr lang="en-GB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contre</a:t>
            </a:r>
            <a:r>
              <a:rPr lang="en-GB" sz="16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en-GB" sz="160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terrorisme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la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sécurité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régionale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les </a:t>
            </a:r>
            <a:r>
              <a:rPr lang="en-GB" sz="16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réfugiés</a:t>
            </a:r>
            <a:r>
              <a:rPr lang="en-GB" sz="16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6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59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65372" y="1089473"/>
            <a:ext cx="8229600" cy="611336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GB" sz="2600" kern="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Les 4 rôles de la Commission</a:t>
            </a:r>
          </a:p>
        </p:txBody>
      </p:sp>
      <p:sp>
        <p:nvSpPr>
          <p:cNvPr id="24" name="Pentagon 23"/>
          <p:cNvSpPr/>
          <p:nvPr/>
        </p:nvSpPr>
        <p:spPr>
          <a:xfrm>
            <a:off x="0" y="2772568"/>
            <a:ext cx="5940152" cy="360040"/>
          </a:xfrm>
          <a:prstGeom prst="homePlate">
            <a:avLst/>
          </a:prstGeom>
          <a:solidFill>
            <a:srgbClr val="F7A4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  <p:sp>
        <p:nvSpPr>
          <p:cNvPr id="25" name="TextBox 24"/>
          <p:cNvSpPr txBox="1"/>
          <p:nvPr/>
        </p:nvSpPr>
        <p:spPr>
          <a:xfrm>
            <a:off x="781088" y="2754173"/>
            <a:ext cx="3786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DROIT D’INITIATIVE</a:t>
            </a:r>
            <a:endParaRPr lang="fr-FR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Pentagon 25">
            <a:hlinkClick r:id="rId3"/>
          </p:cNvPr>
          <p:cNvSpPr/>
          <p:nvPr/>
        </p:nvSpPr>
        <p:spPr>
          <a:xfrm>
            <a:off x="-1" y="3348632"/>
            <a:ext cx="6516217" cy="360040"/>
          </a:xfrm>
          <a:prstGeom prst="homePlate">
            <a:avLst/>
          </a:prstGeom>
          <a:solidFill>
            <a:srgbClr val="6DBFA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fr-FR" sz="1800" b="0"/>
          </a:p>
        </p:txBody>
      </p:sp>
      <p:sp>
        <p:nvSpPr>
          <p:cNvPr id="27" name="TextBox 26">
            <a:hlinkClick r:id="rId4"/>
          </p:cNvPr>
          <p:cNvSpPr txBox="1"/>
          <p:nvPr/>
        </p:nvSpPr>
        <p:spPr>
          <a:xfrm>
            <a:off x="781088" y="3348632"/>
            <a:ext cx="5807136" cy="369332"/>
          </a:xfrm>
          <a:prstGeom prst="rect">
            <a:avLst/>
          </a:prstGeom>
          <a:noFill/>
          <a:effectLst>
            <a:reflection endPos="0" dir="5400000" sy="-100000" algn="bl" rotWithShape="0"/>
          </a:effectLst>
        </p:spPr>
        <p:txBody>
          <a:bodyPr wrap="square" rtlCol="0">
            <a:spAutoFit/>
          </a:bodyPr>
          <a:lstStyle/>
          <a:p>
            <a:pPr marL="3175"/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EXÉCUTION DES POLITIQUES ET DU BUDGET</a:t>
            </a:r>
            <a:endParaRPr lang="fr-FR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Pentagon 27"/>
          <p:cNvSpPr/>
          <p:nvPr/>
        </p:nvSpPr>
        <p:spPr>
          <a:xfrm>
            <a:off x="-5500" y="3996704"/>
            <a:ext cx="6948264" cy="360040"/>
          </a:xfrm>
          <a:prstGeom prst="homePlate">
            <a:avLst/>
          </a:prstGeom>
          <a:solidFill>
            <a:srgbClr val="E2ED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  <p:sp>
        <p:nvSpPr>
          <p:cNvPr id="29" name="TextBox 28"/>
          <p:cNvSpPr txBox="1"/>
          <p:nvPr/>
        </p:nvSpPr>
        <p:spPr>
          <a:xfrm>
            <a:off x="781088" y="3985035"/>
            <a:ext cx="4037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75"/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GARDIENNE DES TRAITÉS</a:t>
            </a:r>
            <a:endParaRPr lang="fr-FR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Pentagon 29"/>
          <p:cNvSpPr/>
          <p:nvPr/>
        </p:nvSpPr>
        <p:spPr>
          <a:xfrm>
            <a:off x="-17032" y="4644776"/>
            <a:ext cx="7613367" cy="360040"/>
          </a:xfrm>
          <a:prstGeom prst="homePlate">
            <a:avLst/>
          </a:prstGeom>
          <a:solidFill>
            <a:srgbClr val="FDDF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  <p:sp>
        <p:nvSpPr>
          <p:cNvPr id="31" name="TextBox 30"/>
          <p:cNvSpPr txBox="1"/>
          <p:nvPr/>
        </p:nvSpPr>
        <p:spPr>
          <a:xfrm>
            <a:off x="781088" y="4643844"/>
            <a:ext cx="3860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75"/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DIMENSION INTERNATIONALE</a:t>
            </a:r>
            <a:endParaRPr lang="fr-FR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49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6608" y="5733256"/>
            <a:ext cx="7791450" cy="369332"/>
          </a:xfrm>
          <a:prstGeom prst="rect">
            <a:avLst/>
          </a:prstGeom>
          <a:solidFill>
            <a:srgbClr val="CBA85B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b="0">
              <a:solidFill>
                <a:srgbClr val="CBA85B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6607" y="1550226"/>
            <a:ext cx="7791450" cy="394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836712"/>
            <a:ext cx="9324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Aide humanitaire et aide au développement</a:t>
            </a:r>
            <a:endParaRPr lang="en-GB" sz="24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35696" y="1567328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CBA8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+ 74 </a:t>
            </a:r>
            <a:r>
              <a:rPr lang="en-GB" sz="2000" dirty="0" smtClean="0">
                <a:solidFill>
                  <a:srgbClr val="CBA8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millions</a:t>
            </a:r>
            <a:endParaRPr lang="fr-BE" sz="2000" dirty="0" err="1">
              <a:solidFill>
                <a:srgbClr val="CBA8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35696" y="1875680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dirty="0" err="1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</a:t>
            </a:r>
            <a:r>
              <a:rPr lang="en-US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accès</a:t>
            </a:r>
            <a:r>
              <a:rPr lang="en-US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en-US" sz="1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US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eau potable </a:t>
            </a:r>
            <a:r>
              <a:rPr lang="en-US" sz="1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améliorée</a:t>
            </a:r>
            <a:endParaRPr lang="en-US" sz="1400" b="0" dirty="0" smtClean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35696" y="2531512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rgbClr val="CBA8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27,5 millions</a:t>
            </a:r>
            <a:endParaRPr lang="fr-BE" sz="2000" dirty="0" err="1">
              <a:solidFill>
                <a:srgbClr val="CBA8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35696" y="2830690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fr-BE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 connectés à des installations sanitaires</a:t>
            </a:r>
            <a:endParaRPr lang="fr-BE" sz="14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35696" y="364343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rgbClr val="CBA8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58,7 millions</a:t>
            </a:r>
            <a:endParaRPr lang="fr-BE" sz="1800" dirty="0" err="1">
              <a:solidFill>
                <a:srgbClr val="CBA8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47366" y="3881080"/>
            <a:ext cx="25922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dirty="0" err="1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énéficient</a:t>
            </a:r>
            <a:r>
              <a:rPr lang="en-US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transferts</a:t>
            </a:r>
            <a:r>
              <a:rPr lang="en-US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sociaux</a:t>
            </a:r>
            <a:r>
              <a:rPr lang="en-US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liés</a:t>
            </a:r>
            <a:r>
              <a:rPr lang="en-US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la </a:t>
            </a:r>
            <a:r>
              <a:rPr lang="en-US" sz="1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sécurité</a:t>
            </a:r>
            <a:r>
              <a:rPr lang="en-US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alimentaire</a:t>
            </a:r>
            <a:endParaRPr lang="en-GB" sz="1400" b="0" dirty="0" err="1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35696" y="4629299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rgbClr val="CBA8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8,8 millions </a:t>
            </a:r>
            <a:endParaRPr lang="fr-BE" sz="2000" dirty="0" err="1">
              <a:solidFill>
                <a:srgbClr val="CBA8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70546" y="4902259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dirty="0" err="1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erçoivent</a:t>
            </a:r>
            <a:r>
              <a:rPr lang="en-US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US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aide à </a:t>
            </a:r>
            <a:r>
              <a:rPr lang="en-US" sz="1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l'emploi</a:t>
            </a:r>
            <a:endParaRPr lang="en-GB" sz="1400" b="0" dirty="0" err="1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64088" y="3573302"/>
            <a:ext cx="3779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800" dirty="0" smtClean="0">
                <a:solidFill>
                  <a:srgbClr val="CBA8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85,9 millions</a:t>
            </a:r>
            <a:endParaRPr lang="fr-BE" sz="1800" dirty="0">
              <a:solidFill>
                <a:srgbClr val="CBA8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BE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sont consacrés aux </a:t>
            </a:r>
            <a:r>
              <a:rPr lang="fr-BE" sz="1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enfants au travers de projets d'aide humanitaire en faveur de l'éducation dans les situations d'urgence </a:t>
            </a:r>
            <a:endParaRPr lang="en-GB" sz="1400" b="0" dirty="0" err="1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73824" y="4560332"/>
            <a:ext cx="39604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Rien qu'en RDC, plus de </a:t>
            </a:r>
            <a:r>
              <a:rPr lang="fr-BE" sz="1800" dirty="0">
                <a:solidFill>
                  <a:srgbClr val="CBA8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40 000 enfants </a:t>
            </a:r>
            <a:r>
              <a:rPr lang="fr-BE" sz="1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précédemment liés à des groupes armés, victimes de violence ou mineurs non accompagnés ont accès à l'éducation </a:t>
            </a:r>
            <a:endParaRPr lang="en-GB" sz="1400" b="0" dirty="0" err="1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3139" y="5733256"/>
            <a:ext cx="7791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Avec 68 </a:t>
            </a:r>
            <a:r>
              <a:rPr lang="en-US" sz="18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Mrd</a:t>
            </a:r>
            <a:r>
              <a:rPr lang="en-US" sz="18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€, </a:t>
            </a:r>
            <a:r>
              <a:rPr lang="en-US" sz="18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l'UE</a:t>
            </a:r>
            <a:r>
              <a:rPr lang="en-US" sz="18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18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 premier </a:t>
            </a:r>
            <a:r>
              <a:rPr lang="en-US" sz="18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donateur</a:t>
            </a:r>
            <a:r>
              <a:rPr lang="en-US" sz="18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d'aide</a:t>
            </a:r>
            <a:r>
              <a:rPr lang="en-US" sz="18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 monde</a:t>
            </a:r>
            <a:endParaRPr lang="en-GB" sz="1800" dirty="0" err="1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64088" y="1556792"/>
            <a:ext cx="244827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rgbClr val="CBA8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13,7 millions </a:t>
            </a:r>
            <a:endParaRPr lang="en-GB" sz="2000" dirty="0">
              <a:solidFill>
                <a:srgbClr val="CBA8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nouveaux </a:t>
            </a:r>
            <a:r>
              <a:rPr lang="en-US" sz="1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élèves</a:t>
            </a:r>
            <a:r>
              <a:rPr lang="en-US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sont</a:t>
            </a:r>
            <a:r>
              <a:rPr lang="en-US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inscrits</a:t>
            </a:r>
            <a:r>
              <a:rPr lang="en-US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en-US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l'enseignement</a:t>
            </a:r>
            <a:r>
              <a:rPr lang="en-US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primaire</a:t>
            </a:r>
            <a:endParaRPr lang="en-US" sz="14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64088" y="2636912"/>
            <a:ext cx="3312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CBA8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en-GB" sz="2000" dirty="0" smtClean="0">
                <a:solidFill>
                  <a:srgbClr val="CBA8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millions </a:t>
            </a:r>
            <a:endParaRPr lang="en-GB" sz="2000" dirty="0">
              <a:solidFill>
                <a:srgbClr val="CBA8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0" dirty="0" err="1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'enfants</a:t>
            </a:r>
            <a:r>
              <a:rPr lang="en-US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moins</a:t>
            </a:r>
            <a:r>
              <a:rPr lang="en-US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d'un an </a:t>
            </a:r>
            <a:r>
              <a:rPr lang="en-US" sz="1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sont</a:t>
            </a:r>
            <a:r>
              <a:rPr lang="en-US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vaccinés</a:t>
            </a:r>
            <a:r>
              <a:rPr lang="en-US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contre</a:t>
            </a:r>
            <a:r>
              <a:rPr lang="en-US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1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rougeole</a:t>
            </a:r>
            <a:endParaRPr lang="en-US" sz="14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567328"/>
            <a:ext cx="360040" cy="33571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649461"/>
            <a:ext cx="360040" cy="33571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230" y="3717032"/>
            <a:ext cx="360040" cy="33571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797152"/>
            <a:ext cx="360040" cy="33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56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7" y="1628800"/>
            <a:ext cx="8199436" cy="3861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ounded Rectangular Callout 25"/>
          <p:cNvSpPr/>
          <p:nvPr/>
        </p:nvSpPr>
        <p:spPr>
          <a:xfrm>
            <a:off x="7094634" y="2424743"/>
            <a:ext cx="2049365" cy="1135039"/>
          </a:xfrm>
          <a:prstGeom prst="wedgeRoundRectCallout">
            <a:avLst>
              <a:gd name="adj1" fmla="val -58194"/>
              <a:gd name="adj2" fmla="val 59317"/>
              <a:gd name="adj3" fmla="val 16667"/>
            </a:avLst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b="0">
              <a:solidFill>
                <a:srgbClr val="FFFFFF"/>
              </a:solidFill>
            </a:endParaRPr>
          </a:p>
        </p:txBody>
      </p:sp>
      <p:sp>
        <p:nvSpPr>
          <p:cNvPr id="25" name="Rounded Rectangular Callout 24"/>
          <p:cNvSpPr/>
          <p:nvPr/>
        </p:nvSpPr>
        <p:spPr>
          <a:xfrm>
            <a:off x="5327658" y="3988199"/>
            <a:ext cx="2268678" cy="1252891"/>
          </a:xfrm>
          <a:prstGeom prst="wedgeRoundRectCallout">
            <a:avLst>
              <a:gd name="adj1" fmla="val 3206"/>
              <a:gd name="adj2" fmla="val -104846"/>
              <a:gd name="adj3" fmla="val 16667"/>
            </a:avLst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b="0">
              <a:solidFill>
                <a:srgbClr val="FFFFFF"/>
              </a:solidFill>
            </a:endParaRPr>
          </a:p>
        </p:txBody>
      </p:sp>
      <p:sp>
        <p:nvSpPr>
          <p:cNvPr id="24" name="Rounded Rectangular Callout 23"/>
          <p:cNvSpPr/>
          <p:nvPr/>
        </p:nvSpPr>
        <p:spPr>
          <a:xfrm>
            <a:off x="55951" y="4366180"/>
            <a:ext cx="1767961" cy="1299872"/>
          </a:xfrm>
          <a:prstGeom prst="wedgeRoundRectCallout">
            <a:avLst>
              <a:gd name="adj1" fmla="val 52170"/>
              <a:gd name="adj2" fmla="val -86511"/>
              <a:gd name="adj3" fmla="val 16667"/>
            </a:avLst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b="0">
              <a:solidFill>
                <a:srgbClr val="FFFFFF"/>
              </a:solidFill>
            </a:endParaRPr>
          </a:p>
        </p:txBody>
      </p:sp>
      <p:sp>
        <p:nvSpPr>
          <p:cNvPr id="2" name="Rounded Rectangular Callout 1"/>
          <p:cNvSpPr/>
          <p:nvPr/>
        </p:nvSpPr>
        <p:spPr>
          <a:xfrm>
            <a:off x="4139952" y="5265029"/>
            <a:ext cx="2160240" cy="1236508"/>
          </a:xfrm>
          <a:prstGeom prst="wedgeRoundRectCallout">
            <a:avLst>
              <a:gd name="adj1" fmla="val -27102"/>
              <a:gd name="adj2" fmla="val -172596"/>
              <a:gd name="adj3" fmla="val 16667"/>
            </a:avLst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b="0">
              <a:solidFill>
                <a:srgbClr val="FFFFFF"/>
              </a:solidFill>
            </a:endParaRPr>
          </a:p>
        </p:txBody>
      </p:sp>
      <p:sp>
        <p:nvSpPr>
          <p:cNvPr id="23" name="Rounded Rectangular Callout 22"/>
          <p:cNvSpPr/>
          <p:nvPr/>
        </p:nvSpPr>
        <p:spPr>
          <a:xfrm>
            <a:off x="2555776" y="4614645"/>
            <a:ext cx="1567543" cy="1578869"/>
          </a:xfrm>
          <a:prstGeom prst="wedgeRoundRectCallout">
            <a:avLst>
              <a:gd name="adj1" fmla="val 28430"/>
              <a:gd name="adj2" fmla="val -136458"/>
              <a:gd name="adj3" fmla="val 16667"/>
            </a:avLst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b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836712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Examples de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projets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financés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 le budget de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l'UE</a:t>
            </a:r>
            <a:endParaRPr lang="en-GB" sz="24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75043" y="5337332"/>
            <a:ext cx="198113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Aide aux réfugiés à </a:t>
            </a:r>
            <a:r>
              <a:rPr lang="fr-BE" sz="1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Kampala</a:t>
            </a:r>
          </a:p>
          <a:p>
            <a:r>
              <a:rPr lang="fr-BE" sz="1400" dirty="0" smtClean="0">
                <a:solidFill>
                  <a:srgbClr val="CBA8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1,9 million € </a:t>
            </a:r>
            <a:endParaRPr lang="en-GB" sz="1400" dirty="0">
              <a:solidFill>
                <a:srgbClr val="CBA8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BE" sz="1400" b="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fr-BE" sz="1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financement de l'UE</a:t>
            </a:r>
            <a:endParaRPr lang="en-GB" sz="1400" b="0" dirty="0" err="1">
              <a:solidFill>
                <a:srgbClr val="CBA8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06512" y="4008474"/>
            <a:ext cx="228982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Lutte</a:t>
            </a:r>
            <a:r>
              <a:rPr lang="en-US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contre</a:t>
            </a:r>
            <a:r>
              <a:rPr lang="en-US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1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dépendance</a:t>
            </a:r>
            <a:r>
              <a:rPr lang="en-US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aux drogues </a:t>
            </a:r>
            <a:r>
              <a:rPr lang="en-US" sz="1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Asie</a:t>
            </a:r>
            <a:endParaRPr lang="en-US" sz="14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BE" sz="1400" dirty="0" smtClean="0">
                <a:solidFill>
                  <a:srgbClr val="CBA8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2,3 millions €</a:t>
            </a:r>
            <a:endParaRPr lang="en-GB" sz="1400" dirty="0">
              <a:solidFill>
                <a:srgbClr val="CBA8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BE" sz="1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financement de l'UE</a:t>
            </a:r>
            <a:endParaRPr lang="en-GB" sz="1400" b="0" dirty="0" err="1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94634" y="2482564"/>
            <a:ext cx="23042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 de </a:t>
            </a:r>
          </a:p>
          <a:p>
            <a:r>
              <a:rPr lang="fr-BE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logements à </a:t>
            </a:r>
            <a:r>
              <a:rPr lang="fr-BE" sz="1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</a:t>
            </a:r>
          </a:p>
          <a:p>
            <a:r>
              <a:rPr lang="fr-BE" sz="1400" dirty="0" smtClean="0">
                <a:solidFill>
                  <a:srgbClr val="CBA8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2,5 millions €</a:t>
            </a:r>
            <a:endParaRPr lang="en-GB" sz="1400" dirty="0">
              <a:solidFill>
                <a:srgbClr val="CBA8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BE" sz="1400" b="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fr-BE" sz="1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financement de l'UE</a:t>
            </a:r>
            <a:endParaRPr lang="en-GB" sz="1400" b="0" dirty="0" err="1">
              <a:solidFill>
                <a:srgbClr val="CBA8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3685" y="4446176"/>
            <a:ext cx="15924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Séisme en Équateur</a:t>
            </a:r>
            <a:endParaRPr lang="fr-BE" sz="14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BE" sz="1400" dirty="0" smtClean="0">
                <a:solidFill>
                  <a:srgbClr val="CBA8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millions €</a:t>
            </a:r>
            <a:endParaRPr lang="en-GB" sz="1400" dirty="0">
              <a:solidFill>
                <a:srgbClr val="CBA8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BE" sz="1400" b="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fr-BE" sz="1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financement de l'UE</a:t>
            </a:r>
            <a:endParaRPr lang="en-GB" sz="1400" b="0" dirty="0" err="1">
              <a:solidFill>
                <a:srgbClr val="CBA8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55776" y="4626944"/>
            <a:ext cx="17115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</a:t>
            </a:r>
            <a:r>
              <a:rPr lang="fr-BE" sz="1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Mali</a:t>
            </a:r>
            <a:br>
              <a:rPr lang="fr-BE" sz="1400" b="0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BE" sz="1400" dirty="0" smtClean="0">
                <a:solidFill>
                  <a:srgbClr val="CBA8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91,5 millions €</a:t>
            </a:r>
            <a:endParaRPr lang="en-GB" sz="1400" dirty="0">
              <a:solidFill>
                <a:srgbClr val="CBA8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BE" sz="1400" b="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fr-BE" sz="1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Fonds d'urgence de l'UE pour l'Afrique</a:t>
            </a:r>
            <a:endParaRPr lang="en-GB" sz="1400" b="0" dirty="0" err="1">
              <a:solidFill>
                <a:srgbClr val="CBA8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51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1519" y="6381328"/>
            <a:ext cx="24482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CBA8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GB" sz="1400" dirty="0" err="1">
                <a:solidFill>
                  <a:srgbClr val="CBA8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EUGlobalPlayer</a:t>
            </a:r>
            <a:endParaRPr lang="en-GB" sz="1400" dirty="0">
              <a:solidFill>
                <a:srgbClr val="CBA8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610" y="978542"/>
            <a:ext cx="3882615" cy="25914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Isosceles Triangle 7">
            <a:hlinkClick r:id="rId4" action="ppaction://hlinksldjump"/>
          </p:cNvPr>
          <p:cNvSpPr/>
          <p:nvPr/>
        </p:nvSpPr>
        <p:spPr bwMode="auto">
          <a:xfrm>
            <a:off x="5209082" y="2295713"/>
            <a:ext cx="1296144" cy="1285191"/>
          </a:xfrm>
          <a:prstGeom prst="triangle">
            <a:avLst>
              <a:gd name="adj" fmla="val 100000"/>
            </a:avLst>
          </a:prstGeom>
          <a:solidFill>
            <a:srgbClr val="C74D4D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de-DE" sz="1200" b="0">
              <a:solidFill>
                <a:srgbClr val="0F5494"/>
              </a:solidFill>
            </a:endParaRPr>
          </a:p>
        </p:txBody>
      </p:sp>
      <p:sp>
        <p:nvSpPr>
          <p:cNvPr id="9" name="Curved Right Arrow 8">
            <a:hlinkClick r:id="rId4" action="ppaction://hlinksldjump"/>
          </p:cNvPr>
          <p:cNvSpPr/>
          <p:nvPr/>
        </p:nvSpPr>
        <p:spPr bwMode="auto">
          <a:xfrm rot="10800000">
            <a:off x="5730940" y="2739607"/>
            <a:ext cx="775714" cy="830344"/>
          </a:xfrm>
          <a:prstGeom prst="curvedRightArrow">
            <a:avLst>
              <a:gd name="adj1" fmla="val 33101"/>
              <a:gd name="adj2" fmla="val 53521"/>
              <a:gd name="adj3" fmla="val 31589"/>
            </a:avLst>
          </a:prstGeom>
          <a:solidFill>
            <a:schemeClr val="accent6"/>
          </a:solidFill>
          <a:ln>
            <a:solidFill>
              <a:schemeClr val="tx2"/>
            </a:solidFill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de-DE" sz="1200" b="0">
              <a:solidFill>
                <a:srgbClr val="0F5494"/>
              </a:solidFill>
            </a:endParaRPr>
          </a:p>
        </p:txBody>
      </p:sp>
      <p:pic>
        <p:nvPicPr>
          <p:cNvPr id="10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9"/>
          <a:stretch/>
        </p:blipFill>
        <p:spPr bwMode="auto">
          <a:xfrm>
            <a:off x="2622610" y="4941168"/>
            <a:ext cx="3882615" cy="19168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10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74"/>
          <a:stretch/>
        </p:blipFill>
        <p:spPr>
          <a:xfrm>
            <a:off x="4527798" y="4938446"/>
            <a:ext cx="1977426" cy="1922275"/>
          </a:xfrm>
          <a:prstGeom prst="rect">
            <a:avLst/>
          </a:prstGeom>
        </p:spPr>
      </p:pic>
      <p:sp>
        <p:nvSpPr>
          <p:cNvPr id="12" name="Isosceles Triangle 11">
            <a:hlinkClick r:id="rId8" action="ppaction://hlinksldjump"/>
          </p:cNvPr>
          <p:cNvSpPr/>
          <p:nvPr/>
        </p:nvSpPr>
        <p:spPr bwMode="auto">
          <a:xfrm>
            <a:off x="5142482" y="5534913"/>
            <a:ext cx="1362742" cy="1317171"/>
          </a:xfrm>
          <a:prstGeom prst="triangle">
            <a:avLst>
              <a:gd name="adj" fmla="val 100000"/>
            </a:avLst>
          </a:prstGeom>
          <a:solidFill>
            <a:srgbClr val="D0BC66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de-DE" sz="1200" b="0">
              <a:solidFill>
                <a:srgbClr val="0F5494"/>
              </a:solidFill>
            </a:endParaRPr>
          </a:p>
        </p:txBody>
      </p:sp>
      <p:sp>
        <p:nvSpPr>
          <p:cNvPr id="13" name="Curved Right Arrow 12">
            <a:hlinkClick r:id="rId8" action="ppaction://hlinksldjump"/>
          </p:cNvPr>
          <p:cNvSpPr/>
          <p:nvPr/>
        </p:nvSpPr>
        <p:spPr bwMode="auto">
          <a:xfrm>
            <a:off x="5730940" y="6033099"/>
            <a:ext cx="775714" cy="830344"/>
          </a:xfrm>
          <a:prstGeom prst="curvedRightArrow">
            <a:avLst>
              <a:gd name="adj1" fmla="val 33101"/>
              <a:gd name="adj2" fmla="val 53521"/>
              <a:gd name="adj3" fmla="val 31589"/>
            </a:avLst>
          </a:prstGeom>
          <a:solidFill>
            <a:schemeClr val="accent6"/>
          </a:solidFill>
          <a:ln>
            <a:solidFill>
              <a:schemeClr val="tx2"/>
            </a:solidFill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de-DE" sz="1200" b="0">
              <a:solidFill>
                <a:srgbClr val="0F5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39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68144" y="6381328"/>
            <a:ext cx="30243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600" dirty="0">
                <a:solidFill>
                  <a:srgbClr val="20C4F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GB" sz="1600" dirty="0" err="1">
                <a:solidFill>
                  <a:srgbClr val="20C4F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BetterRegulation</a:t>
            </a:r>
            <a:endParaRPr lang="en-GB" sz="1600" dirty="0">
              <a:solidFill>
                <a:srgbClr val="20C4F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58000" y="4870800"/>
            <a:ext cx="381642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 smtClean="0">
                <a:solidFill>
                  <a:srgbClr val="3DBA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AMÉLIORER LA RÉGLEMENTATION ET LA TRANSPARENCE</a:t>
            </a:r>
            <a:endParaRPr lang="en-GB" sz="2600" dirty="0">
              <a:solidFill>
                <a:srgbClr val="3DBA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800" dirty="0">
              <a:solidFill>
                <a:srgbClr val="3DBA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5505"/>
          <a:stretch/>
        </p:blipFill>
        <p:spPr bwMode="auto">
          <a:xfrm>
            <a:off x="2640361" y="980728"/>
            <a:ext cx="3862040" cy="2592288"/>
          </a:xfrm>
          <a:prstGeom prst="rect">
            <a:avLst/>
          </a:prstGeom>
          <a:noFill/>
          <a:ln w="9525">
            <a:solidFill>
              <a:schemeClr val="tx2">
                <a:lumMod val="95000"/>
                <a:lumOff val="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46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ectangle 94"/>
          <p:cNvSpPr/>
          <p:nvPr/>
        </p:nvSpPr>
        <p:spPr bwMode="auto">
          <a:xfrm>
            <a:off x="5004048" y="2111428"/>
            <a:ext cx="3611296" cy="1995841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r>
              <a:rPr lang="en-GB" sz="1200" b="0" dirty="0">
                <a:solidFill>
                  <a:srgbClr val="0F5494"/>
                </a:solidFill>
                <a:latin typeface="Verdana"/>
              </a:rPr>
              <a:t> 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251795" y="2120238"/>
            <a:ext cx="4318175" cy="4189081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9751" y="1011606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droit de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l'UE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plus simple et plus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efficace</a:t>
            </a:r>
            <a:endParaRPr lang="en-GB" sz="24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251520" y="1615923"/>
            <a:ext cx="2065784" cy="50252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marL="3173" algn="ctr" defTabSz="914243"/>
            <a:r>
              <a:rPr lang="fr-BE" sz="1600" dirty="0" smtClean="0">
                <a:solidFill>
                  <a:srgbClr val="FFFF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INITIATIVES PRIORITAIRES</a:t>
            </a:r>
            <a:endParaRPr lang="en-GB" sz="1600" dirty="0">
              <a:solidFill>
                <a:srgbClr val="FFFFFF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2339752" y="1615923"/>
            <a:ext cx="2094475" cy="50252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marL="3173" algn="ctr" defTabSz="914243"/>
            <a:r>
              <a:rPr lang="fr-BE" sz="1600" dirty="0" smtClean="0">
                <a:solidFill>
                  <a:srgbClr val="FFFF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PROPOSITIONS DE RETRAIT </a:t>
            </a:r>
            <a:endParaRPr lang="en-GB" sz="1600" dirty="0">
              <a:solidFill>
                <a:srgbClr val="FFFFFF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251520" y="4107268"/>
            <a:ext cx="2080424" cy="47385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marL="3173" algn="ctr" defTabSz="914243"/>
            <a:r>
              <a:rPr lang="fr-BE" sz="1600" dirty="0" smtClean="0">
                <a:solidFill>
                  <a:srgbClr val="FFFF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TEXTES LÉGISLATIFS ABROGÉS</a:t>
            </a:r>
            <a:endParaRPr lang="en-GB" sz="1600" dirty="0">
              <a:solidFill>
                <a:srgbClr val="FFFFFF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2317304" y="3834703"/>
            <a:ext cx="2252666" cy="7464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marL="3173" algn="ctr" defTabSz="914243"/>
            <a:r>
              <a:rPr lang="fr-BE" sz="1600" dirty="0">
                <a:solidFill>
                  <a:srgbClr val="FFFF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INITIATIVES </a:t>
            </a:r>
            <a:r>
              <a:rPr lang="fr-BE" sz="1600" dirty="0" smtClean="0">
                <a:solidFill>
                  <a:srgbClr val="FFFF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 SIMPLIFICATION DE LA RÉGLEMENTATION</a:t>
            </a:r>
            <a:endParaRPr lang="en-GB" sz="1600" dirty="0">
              <a:solidFill>
                <a:srgbClr val="FFFFFF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2" name="Oval 51"/>
          <p:cNvSpPr/>
          <p:nvPr/>
        </p:nvSpPr>
        <p:spPr bwMode="auto">
          <a:xfrm>
            <a:off x="353526" y="2204865"/>
            <a:ext cx="1311041" cy="131104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3"/>
            </a:solidFill>
          </a:ln>
          <a:effectLst/>
        </p:spPr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marL="3173" algn="ctr" defTabSz="914243"/>
            <a:r>
              <a:rPr lang="fr-BE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 marL="3173" algn="ctr" defTabSz="914243"/>
            <a:r>
              <a:rPr lang="fr-BE" sz="1100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</a:t>
            </a:r>
            <a:endParaRPr lang="en-GB" sz="1100" b="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1345746" y="2837915"/>
            <a:ext cx="849990" cy="528885"/>
            <a:chOff x="1025560" y="1854368"/>
            <a:chExt cx="1098168" cy="708588"/>
          </a:xfrm>
        </p:grpSpPr>
        <p:sp>
          <p:nvSpPr>
            <p:cNvPr id="54" name="Oval 53"/>
            <p:cNvSpPr/>
            <p:nvPr/>
          </p:nvSpPr>
          <p:spPr bwMode="auto">
            <a:xfrm>
              <a:off x="1233407" y="1854368"/>
              <a:ext cx="682474" cy="682474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3173" algn="ctr" defTabSz="914243"/>
              <a:endParaRPr lang="fr-BE" sz="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025560" y="1861957"/>
              <a:ext cx="1098168" cy="700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BE" sz="20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23</a:t>
              </a:r>
            </a:p>
            <a:p>
              <a:pPr algn="ctr"/>
              <a:r>
                <a:rPr lang="fr-BE" sz="800" b="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2016</a:t>
              </a:r>
              <a:endParaRPr lang="en-GB" sz="800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56" name="Straight Connector 55"/>
          <p:cNvCxnSpPr/>
          <p:nvPr/>
        </p:nvCxnSpPr>
        <p:spPr bwMode="auto">
          <a:xfrm>
            <a:off x="2317304" y="1473271"/>
            <a:ext cx="14640" cy="4836048"/>
          </a:xfrm>
          <a:prstGeom prst="line">
            <a:avLst/>
          </a:prstGeom>
          <a:noFill/>
          <a:ln w="3810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57" name="Group 56"/>
          <p:cNvGrpSpPr/>
          <p:nvPr/>
        </p:nvGrpSpPr>
        <p:grpSpPr>
          <a:xfrm>
            <a:off x="1345746" y="2132856"/>
            <a:ext cx="849990" cy="528885"/>
            <a:chOff x="1025560" y="1854368"/>
            <a:chExt cx="1098168" cy="708588"/>
          </a:xfrm>
        </p:grpSpPr>
        <p:sp>
          <p:nvSpPr>
            <p:cNvPr id="58" name="Oval 57"/>
            <p:cNvSpPr/>
            <p:nvPr/>
          </p:nvSpPr>
          <p:spPr bwMode="auto">
            <a:xfrm>
              <a:off x="1233407" y="1854368"/>
              <a:ext cx="682474" cy="682474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3173" algn="ctr" defTabSz="914243"/>
              <a:endParaRPr lang="fr-BE" sz="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025560" y="1861957"/>
              <a:ext cx="1098168" cy="700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BE" sz="20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23</a:t>
              </a:r>
            </a:p>
            <a:p>
              <a:pPr algn="ctr"/>
              <a:r>
                <a:rPr lang="fr-BE" sz="800" b="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2015</a:t>
              </a:r>
              <a:endParaRPr lang="en-GB" sz="800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2408728" y="2330729"/>
            <a:ext cx="1839621" cy="1143263"/>
            <a:chOff x="1025560" y="1854368"/>
            <a:chExt cx="1098168" cy="682474"/>
          </a:xfrm>
        </p:grpSpPr>
        <p:sp>
          <p:nvSpPr>
            <p:cNvPr id="61" name="Oval 60"/>
            <p:cNvSpPr/>
            <p:nvPr/>
          </p:nvSpPr>
          <p:spPr bwMode="auto">
            <a:xfrm>
              <a:off x="1230846" y="1854368"/>
              <a:ext cx="682474" cy="682474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3173" algn="ctr" defTabSz="914243"/>
              <a:endParaRPr lang="fr-BE" sz="1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025560" y="1997445"/>
              <a:ext cx="1098168" cy="3674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BE" sz="24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109</a:t>
              </a:r>
            </a:p>
            <a:p>
              <a:pPr algn="ctr"/>
              <a:r>
                <a:rPr lang="fr-BE" sz="1000" b="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2015-2017</a:t>
              </a:r>
              <a:endParaRPr lang="en-GB" sz="1000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688100" y="4967522"/>
            <a:ext cx="1098168" cy="962329"/>
            <a:chOff x="1025560" y="1751075"/>
            <a:chExt cx="1098168" cy="962328"/>
          </a:xfrm>
        </p:grpSpPr>
        <p:sp>
          <p:nvSpPr>
            <p:cNvPr id="65" name="Oval 64"/>
            <p:cNvSpPr/>
            <p:nvPr/>
          </p:nvSpPr>
          <p:spPr bwMode="auto">
            <a:xfrm>
              <a:off x="1097569" y="1751075"/>
              <a:ext cx="962328" cy="96232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3173" algn="ctr" defTabSz="914243"/>
              <a:endParaRPr lang="fr-BE" sz="1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1025560" y="1921316"/>
              <a:ext cx="1098168" cy="615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BE" sz="24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48</a:t>
              </a:r>
            </a:p>
            <a:p>
              <a:pPr algn="ctr"/>
              <a:r>
                <a:rPr lang="fr-BE" sz="1000" b="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2015-2017</a:t>
              </a:r>
              <a:endParaRPr lang="en-GB" sz="1000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2411760" y="4769908"/>
            <a:ext cx="2022467" cy="1256896"/>
            <a:chOff x="771205" y="1854368"/>
            <a:chExt cx="1098168" cy="682474"/>
          </a:xfrm>
        </p:grpSpPr>
        <p:sp>
          <p:nvSpPr>
            <p:cNvPr id="68" name="Oval 67"/>
            <p:cNvSpPr/>
            <p:nvPr/>
          </p:nvSpPr>
          <p:spPr bwMode="auto">
            <a:xfrm>
              <a:off x="979051" y="1854368"/>
              <a:ext cx="682474" cy="682474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3173" algn="ctr" defTabSz="914243"/>
              <a:endParaRPr lang="fr-BE" sz="1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771205" y="2012373"/>
              <a:ext cx="1098168" cy="334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BE" sz="24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137</a:t>
              </a:r>
            </a:p>
            <a:p>
              <a:pPr algn="ctr"/>
              <a:r>
                <a:rPr lang="fr-BE" sz="1000" b="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2015-2017</a:t>
              </a:r>
              <a:endParaRPr lang="en-GB" sz="1000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5137777" y="2605199"/>
            <a:ext cx="3333550" cy="1036425"/>
            <a:chOff x="2279650" y="3429000"/>
            <a:chExt cx="4632119" cy="1440160"/>
          </a:xfrm>
        </p:grpSpPr>
        <p:sp>
          <p:nvSpPr>
            <p:cNvPr id="72" name="Rectangle 71"/>
            <p:cNvSpPr/>
            <p:nvPr/>
          </p:nvSpPr>
          <p:spPr bwMode="auto">
            <a:xfrm>
              <a:off x="2279650" y="3429000"/>
              <a:ext cx="1068214" cy="14401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algn="ctr"/>
              <a:r>
                <a:rPr lang="fr-BE" sz="24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165</a:t>
              </a:r>
              <a:endParaRPr lang="en-GB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Rectangle 72"/>
            <p:cNvSpPr/>
            <p:nvPr/>
          </p:nvSpPr>
          <p:spPr bwMode="auto">
            <a:xfrm>
              <a:off x="3467618" y="3717032"/>
              <a:ext cx="1068214" cy="115212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algn="ctr"/>
              <a:r>
                <a:rPr lang="fr-BE" sz="24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128</a:t>
              </a:r>
              <a:endParaRPr lang="en-GB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73"/>
            <p:cNvSpPr/>
            <p:nvPr/>
          </p:nvSpPr>
          <p:spPr bwMode="auto">
            <a:xfrm>
              <a:off x="4655586" y="4221088"/>
              <a:ext cx="1068214" cy="648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algn="ctr"/>
              <a:r>
                <a:rPr lang="fr-BE" sz="24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73</a:t>
              </a:r>
              <a:endParaRPr lang="en-GB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Rectangle 74"/>
            <p:cNvSpPr/>
            <p:nvPr/>
          </p:nvSpPr>
          <p:spPr bwMode="auto">
            <a:xfrm>
              <a:off x="5843555" y="4437112"/>
              <a:ext cx="1068214" cy="4320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algn="ctr"/>
              <a:r>
                <a:rPr lang="fr-BE" sz="24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endParaRPr lang="en-GB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6" name="TextBox 75"/>
          <p:cNvSpPr txBox="1"/>
          <p:nvPr/>
        </p:nvSpPr>
        <p:spPr>
          <a:xfrm>
            <a:off x="5137776" y="3720846"/>
            <a:ext cx="7687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200" b="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2011</a:t>
            </a:r>
            <a:endParaRPr lang="en-GB" sz="12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5992710" y="3720846"/>
            <a:ext cx="7687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200" b="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  <a:endParaRPr lang="en-GB" sz="12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6847643" y="3720846"/>
            <a:ext cx="7687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200" b="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</a:t>
            </a:r>
            <a:endParaRPr lang="en-GB" sz="12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702576" y="3720846"/>
            <a:ext cx="7687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200" b="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endParaRPr lang="en-GB" sz="12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251520" y="6290122"/>
            <a:ext cx="4547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L'amélioration</a:t>
            </a:r>
            <a:r>
              <a:rPr lang="en-US" sz="10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US" sz="10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réglementation</a:t>
            </a:r>
            <a:r>
              <a:rPr lang="en-US" sz="10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sz="10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chiffres</a:t>
            </a:r>
            <a:r>
              <a:rPr lang="en-US" sz="10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b="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2015-2017</a:t>
            </a:r>
            <a:endParaRPr lang="en-GB" sz="10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004048" y="4091667"/>
            <a:ext cx="4547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GB" sz="1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propositions </a:t>
            </a:r>
            <a:r>
              <a:rPr lang="en-GB" sz="1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législatives</a:t>
            </a:r>
            <a:r>
              <a:rPr lang="en-GB" sz="1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b="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2011-2015 </a:t>
            </a:r>
          </a:p>
        </p:txBody>
      </p:sp>
      <p:pic>
        <p:nvPicPr>
          <p:cNvPr id="97" name="Picture 9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073" y="2227473"/>
            <a:ext cx="2425054" cy="802236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 bwMode="auto">
          <a:xfrm>
            <a:off x="5004048" y="1751428"/>
            <a:ext cx="3611296" cy="36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marL="3173" algn="ctr" defTabSz="914243"/>
            <a:r>
              <a:rPr lang="fr-BE" sz="1800" dirty="0" smtClean="0">
                <a:solidFill>
                  <a:srgbClr val="FFFF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PROPOSITIONS LÉGISLATIVES</a:t>
            </a:r>
            <a:endParaRPr lang="en-GB" sz="1800" dirty="0">
              <a:solidFill>
                <a:srgbClr val="FFFFFF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1363794" y="3523592"/>
            <a:ext cx="849990" cy="528885"/>
            <a:chOff x="1025560" y="1854368"/>
            <a:chExt cx="1098168" cy="708588"/>
          </a:xfrm>
        </p:grpSpPr>
        <p:sp>
          <p:nvSpPr>
            <p:cNvPr id="44" name="Oval 43"/>
            <p:cNvSpPr/>
            <p:nvPr/>
          </p:nvSpPr>
          <p:spPr bwMode="auto">
            <a:xfrm>
              <a:off x="1233407" y="1854368"/>
              <a:ext cx="682474" cy="682474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3173" algn="ctr" defTabSz="914243"/>
              <a:endParaRPr lang="fr-BE" sz="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025560" y="1861957"/>
              <a:ext cx="1098168" cy="700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BE" sz="20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21</a:t>
              </a:r>
            </a:p>
            <a:p>
              <a:pPr algn="ctr"/>
              <a:r>
                <a:rPr lang="fr-BE" sz="800" b="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9977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677915" y="2204864"/>
            <a:ext cx="252028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3DBA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en-GB" sz="2000" dirty="0" err="1" smtClean="0">
                <a:solidFill>
                  <a:srgbClr val="3DBA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principe</a:t>
            </a:r>
            <a:r>
              <a:rPr lang="en-GB" sz="2000" dirty="0" smtClean="0">
                <a:solidFill>
                  <a:srgbClr val="3DBA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2000" dirty="0" err="1" smtClean="0">
                <a:solidFill>
                  <a:srgbClr val="3DBA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subsidiarité</a:t>
            </a:r>
            <a:r>
              <a:rPr lang="en-GB" sz="2000" dirty="0" smtClean="0">
                <a:solidFill>
                  <a:srgbClr val="3DBA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renforcé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 </a:t>
            </a:r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écoute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plus attentive des </a:t>
            </a:r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parlements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nationaux</a:t>
            </a:r>
            <a:endParaRPr lang="en-GB" sz="16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1600" b="0" dirty="0" err="1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403811" y="4721211"/>
            <a:ext cx="6336378" cy="3752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ctr"/>
            <a:r>
              <a:rPr lang="fr-BE" sz="2000" dirty="0">
                <a:solidFill>
                  <a:srgbClr val="FFFFF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975</a:t>
            </a:r>
            <a:r>
              <a:rPr lang="fr-BE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18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ANALYSES D'IMPACT </a:t>
            </a:r>
            <a:endParaRPr lang="en-GB" sz="1400" b="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403811" y="5096499"/>
            <a:ext cx="6336378" cy="3752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ctr"/>
            <a:r>
              <a:rPr lang="fr-BE" sz="2000" dirty="0">
                <a:solidFill>
                  <a:srgbClr val="FFFFF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688</a:t>
            </a:r>
            <a:r>
              <a:rPr lang="fr-BE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1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fr-BE" sz="18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VALUATIONS </a:t>
            </a:r>
            <a:endParaRPr lang="en-GB" sz="1400" b="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403811" y="5471787"/>
            <a:ext cx="6336378" cy="3752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ctr"/>
            <a:r>
              <a:rPr lang="fr-BE" sz="2000" dirty="0">
                <a:solidFill>
                  <a:srgbClr val="FFFFF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704</a:t>
            </a:r>
            <a:r>
              <a:rPr lang="fr-BE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18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CONSULTATIONS PUBLIQUES OUVERTES</a:t>
            </a:r>
            <a:endParaRPr lang="en-GB" sz="1400" b="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03811" y="5847075"/>
            <a:ext cx="63363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fr-BE" sz="10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Récapitulatif des activités visant à améliorer la réglementation depuis leur lancement par la Commission </a:t>
            </a:r>
            <a:endParaRPr lang="en-GB" sz="10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Isosceles Triangle 14"/>
          <p:cNvSpPr/>
          <p:nvPr/>
        </p:nvSpPr>
        <p:spPr bwMode="auto">
          <a:xfrm>
            <a:off x="991852" y="2068088"/>
            <a:ext cx="1060704" cy="914400"/>
          </a:xfrm>
          <a:prstGeom prst="triangl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7524" y="853964"/>
            <a:ext cx="85689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engagement </a:t>
            </a:r>
            <a:r>
              <a:rPr lang="en-GB" sz="20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20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faveur</a:t>
            </a:r>
            <a:r>
              <a:rPr lang="en-GB" sz="20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20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politiques</a:t>
            </a:r>
            <a:r>
              <a:rPr lang="en-GB" sz="20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fondées</a:t>
            </a:r>
            <a:r>
              <a:rPr lang="en-GB" sz="20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</a:t>
            </a:r>
            <a:r>
              <a:rPr lang="en-GB" sz="20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GB" sz="20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données</a:t>
            </a:r>
            <a:r>
              <a:rPr lang="en-GB" sz="20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probantes</a:t>
            </a:r>
            <a:endParaRPr lang="en-GB" sz="20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7504" y="2209962"/>
            <a:ext cx="2232248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dirty="0" smtClean="0">
                <a:solidFill>
                  <a:srgbClr val="3DBA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l'écoute des citoyens</a:t>
            </a:r>
            <a:endParaRPr lang="en-GB" sz="2000" dirty="0">
              <a:solidFill>
                <a:srgbClr val="3DBA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Consultations </a:t>
            </a:r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publiques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plateforme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REFIT (</a:t>
            </a:r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réglementation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affûtée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dialogues avec les </a:t>
            </a:r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citoyens</a:t>
            </a:r>
            <a:endParaRPr lang="en-GB" sz="16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2339752" y="1700808"/>
            <a:ext cx="4306587" cy="2537066"/>
            <a:chOff x="2281637" y="1473605"/>
            <a:chExt cx="4306587" cy="2855494"/>
          </a:xfrm>
        </p:grpSpPr>
        <p:cxnSp>
          <p:nvCxnSpPr>
            <p:cNvPr id="13" name="Straight Connector 12"/>
            <p:cNvCxnSpPr/>
            <p:nvPr/>
          </p:nvCxnSpPr>
          <p:spPr bwMode="auto">
            <a:xfrm>
              <a:off x="2281637" y="1473605"/>
              <a:ext cx="0" cy="28554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18"/>
            <p:cNvCxnSpPr/>
            <p:nvPr/>
          </p:nvCxnSpPr>
          <p:spPr bwMode="auto">
            <a:xfrm flipH="1">
              <a:off x="4484126" y="1473605"/>
              <a:ext cx="8626" cy="2794665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19"/>
            <p:cNvCxnSpPr/>
            <p:nvPr/>
          </p:nvCxnSpPr>
          <p:spPr bwMode="auto">
            <a:xfrm>
              <a:off x="6588224" y="1473605"/>
              <a:ext cx="0" cy="28554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2" name="Rectangle 21"/>
          <p:cNvSpPr/>
          <p:nvPr/>
        </p:nvSpPr>
        <p:spPr>
          <a:xfrm>
            <a:off x="2339751" y="2209962"/>
            <a:ext cx="220248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 smtClean="0">
                <a:solidFill>
                  <a:srgbClr val="3DBA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Analyses </a:t>
            </a:r>
            <a:r>
              <a:rPr lang="en-GB" sz="2000" dirty="0" err="1" smtClean="0">
                <a:solidFill>
                  <a:srgbClr val="3DBA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d'impact</a:t>
            </a:r>
            <a:r>
              <a:rPr lang="en-GB" sz="2000" dirty="0" smtClean="0">
                <a:solidFill>
                  <a:srgbClr val="3DBA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lorsque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proposition de la Commission </a:t>
            </a:r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modifiée</a:t>
            </a:r>
            <a:endParaRPr lang="en-GB" sz="16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480167" y="2199459"/>
            <a:ext cx="228080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 smtClean="0">
                <a:solidFill>
                  <a:srgbClr val="3DBA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en-GB" sz="2000" dirty="0" err="1" smtClean="0">
                <a:solidFill>
                  <a:srgbClr val="3DBA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comité</a:t>
            </a:r>
            <a:r>
              <a:rPr lang="en-GB" sz="2000" dirty="0" smtClean="0">
                <a:solidFill>
                  <a:srgbClr val="3DBA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solidFill>
                  <a:srgbClr val="3DBA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indépendant</a:t>
            </a:r>
            <a:r>
              <a:rPr lang="en-GB" sz="2000" dirty="0" smtClean="0">
                <a:solidFill>
                  <a:srgbClr val="3DBA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solidFill>
                  <a:srgbClr val="3DBA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d'examen</a:t>
            </a:r>
            <a:r>
              <a:rPr lang="en-GB" sz="2000" dirty="0" smtClean="0">
                <a:solidFill>
                  <a:srgbClr val="3DBA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sz="2000" dirty="0" err="1" smtClean="0">
                <a:solidFill>
                  <a:srgbClr val="3DBA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réglementation</a:t>
            </a:r>
            <a:r>
              <a:rPr lang="en-GB" sz="2000" dirty="0" smtClean="0">
                <a:solidFill>
                  <a:srgbClr val="3DBA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assure la </a:t>
            </a:r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qualité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travaux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d'analyse</a:t>
            </a:r>
            <a:r>
              <a:rPr lang="en-GB" sz="1600" b="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d'impact</a:t>
            </a:r>
            <a:endParaRPr lang="en-GB" sz="1600" b="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70" y="1303264"/>
            <a:ext cx="802364" cy="80236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3320" y="1385548"/>
            <a:ext cx="792088" cy="79208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162" y="1305912"/>
            <a:ext cx="954502" cy="95450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824" y="1570139"/>
            <a:ext cx="608856" cy="608856"/>
          </a:xfrm>
          <a:prstGeom prst="rect">
            <a:avLst/>
          </a:prstGeom>
        </p:spPr>
      </p:pic>
      <p:sp>
        <p:nvSpPr>
          <p:cNvPr id="2" name="Isosceles Triangle 1"/>
          <p:cNvSpPr/>
          <p:nvPr/>
        </p:nvSpPr>
        <p:spPr bwMode="auto">
          <a:xfrm flipV="1">
            <a:off x="4365529" y="4333620"/>
            <a:ext cx="412942" cy="263460"/>
          </a:xfrm>
          <a:prstGeom prst="triangle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b="0">
              <a:solidFill>
                <a:srgbClr val="0F5494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28738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228" y="1522845"/>
            <a:ext cx="5880242" cy="512928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5728" y="779024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 pour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meilleure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réglementation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incidence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tout le cycle des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politiques</a:t>
            </a:r>
            <a:endParaRPr lang="en-GB" sz="24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09673" y="6307224"/>
            <a:ext cx="23991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dirty="0">
                <a:solidFill>
                  <a:srgbClr val="67C0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BETTER REGULATION</a:t>
            </a:r>
            <a:endParaRPr lang="en-GB" sz="1600" dirty="0" err="1">
              <a:solidFill>
                <a:srgbClr val="67C0B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34368" y="1626627"/>
            <a:ext cx="26779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B7E1D9">
                    <a:lumMod val="10000"/>
                  </a:srgbClr>
                </a:solidFill>
                <a:latin typeface="Verdana"/>
              </a:rPr>
              <a:t>CONSULTATION </a:t>
            </a:r>
            <a:r>
              <a:rPr lang="fr-FR" sz="1600" dirty="0" smtClean="0">
                <a:solidFill>
                  <a:srgbClr val="B7E1D9">
                    <a:lumMod val="10000"/>
                  </a:srgbClr>
                </a:solidFill>
                <a:latin typeface="Verdana"/>
              </a:rPr>
              <a:t>ET RETOUR D'INFORMATION</a:t>
            </a:r>
            <a:endParaRPr lang="en-GB" sz="1600" dirty="0">
              <a:solidFill>
                <a:srgbClr val="B7E1D9">
                  <a:lumMod val="10000"/>
                </a:srgbClr>
              </a:solidFill>
              <a:latin typeface="Verdan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52393" y="3927604"/>
            <a:ext cx="1335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800" dirty="0" smtClean="0">
                <a:solidFill>
                  <a:srgbClr val="67C0B5"/>
                </a:solidFill>
                <a:latin typeface="Verdana"/>
                <a:cs typeface="Arial" panose="020B0604020202020204" pitchFamily="34" charset="0"/>
              </a:rPr>
              <a:t>QUALITÉ</a:t>
            </a:r>
            <a:endParaRPr lang="en-GB" sz="1800" dirty="0">
              <a:solidFill>
                <a:srgbClr val="67C0B5"/>
              </a:solidFill>
              <a:latin typeface="Verdana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75656" y="4087483"/>
            <a:ext cx="15029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Retour d'information sur les feuilles de route</a:t>
            </a:r>
            <a:endParaRPr lang="en-GB" sz="16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35128" y="2444947"/>
            <a:ext cx="2327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Consultation 	  </a:t>
            </a:r>
            <a:r>
              <a:rPr lang="en-GB" sz="1600" dirty="0" err="1" smtClean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publique</a:t>
            </a:r>
            <a:endParaRPr lang="fr-FR" sz="1600" dirty="0">
              <a:solidFill>
                <a:srgbClr val="000000">
                  <a:lumMod val="65000"/>
                  <a:lumOff val="3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67465" y="2216225"/>
            <a:ext cx="23375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Retour d'information sur les propositions de la Commission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46254" y="4317028"/>
            <a:ext cx="15979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Retour </a:t>
            </a:r>
            <a:r>
              <a:rPr lang="en-GB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d'information</a:t>
            </a:r>
            <a:r>
              <a:rPr lang="en-GB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</a:t>
            </a:r>
            <a:r>
              <a:rPr lang="en-GB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</a:t>
            </a:r>
            <a:r>
              <a:rPr lang="en-GB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projets</a:t>
            </a:r>
            <a:r>
              <a:rPr lang="en-GB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d'actes</a:t>
            </a:r>
            <a:r>
              <a:rPr lang="en-GB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délégués</a:t>
            </a:r>
            <a:r>
              <a:rPr lang="en-GB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GB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d'exécution</a:t>
            </a:r>
            <a:endParaRPr lang="en-GB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59502" y="3971369"/>
            <a:ext cx="16569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rgbClr val="B7E1D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Lignes directrices pour l'amélioration de la réglementation</a:t>
            </a:r>
            <a:endParaRPr lang="en-GB" sz="1600" dirty="0" err="1">
              <a:solidFill>
                <a:srgbClr val="B7E1D9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25390" y="2721944"/>
            <a:ext cx="19436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err="1" smtClean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Comité</a:t>
            </a:r>
            <a:r>
              <a:rPr lang="en-GB" sz="160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d'examen</a:t>
            </a:r>
            <a:r>
              <a:rPr lang="en-GB" sz="160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sz="1600" dirty="0" err="1" smtClean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réglementation</a:t>
            </a:r>
            <a:endParaRPr lang="en-GB" sz="1600" dirty="0">
              <a:solidFill>
                <a:srgbClr val="000000">
                  <a:lumMod val="65000"/>
                  <a:lumOff val="3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716405" y="4094480"/>
            <a:ext cx="16561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600" dirty="0" smtClean="0">
                <a:solidFill>
                  <a:srgbClr val="B7E1D9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Analyse </a:t>
            </a:r>
            <a:r>
              <a:rPr lang="en-GB" sz="1600" dirty="0" err="1" smtClean="0">
                <a:solidFill>
                  <a:srgbClr val="B7E1D9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d'impact</a:t>
            </a:r>
            <a:r>
              <a:rPr lang="en-GB" sz="1600" dirty="0" smtClean="0">
                <a:solidFill>
                  <a:srgbClr val="B7E1D9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solidFill>
                  <a:srgbClr val="B7E1D9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</a:t>
            </a:r>
            <a:r>
              <a:rPr lang="en-GB" sz="1600" dirty="0" smtClean="0">
                <a:solidFill>
                  <a:srgbClr val="B7E1D9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modifications </a:t>
            </a:r>
            <a:r>
              <a:rPr lang="en-GB" sz="1600" dirty="0" err="1" smtClean="0">
                <a:solidFill>
                  <a:srgbClr val="B7E1D9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substantielles</a:t>
            </a:r>
            <a:endParaRPr lang="en-GB" sz="1600" dirty="0">
              <a:solidFill>
                <a:srgbClr val="B7E1D9">
                  <a:lumMod val="1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899428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Nouvelles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règles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matière</a:t>
            </a:r>
            <a:r>
              <a:rPr lang="en-GB" sz="2400" b="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2400" b="0" dirty="0" err="1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transparence</a:t>
            </a:r>
            <a:endParaRPr lang="en-GB" sz="2400" b="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6136" y="1801234"/>
            <a:ext cx="750223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Publication </a:t>
            </a:r>
            <a:r>
              <a:rPr lang="en-GB" sz="2000" dirty="0" err="1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d'informations</a:t>
            </a:r>
            <a:r>
              <a:rPr lang="en-GB" sz="2000" b="0" dirty="0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</a:t>
            </a:r>
            <a:r>
              <a:rPr lang="en-GB" sz="1600" b="0" dirty="0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</a:t>
            </a:r>
            <a:r>
              <a:rPr lang="en-GB" sz="1600" b="0" dirty="0" err="1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réunions</a:t>
            </a:r>
            <a:r>
              <a:rPr lang="en-GB" sz="1600" b="0" dirty="0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entre les </a:t>
            </a:r>
            <a:r>
              <a:rPr lang="en-GB" sz="1600" b="0" dirty="0" err="1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commissaires</a:t>
            </a:r>
            <a:r>
              <a:rPr lang="en-GB" sz="1600" b="0" dirty="0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les </a:t>
            </a:r>
            <a:r>
              <a:rPr lang="en-GB" sz="1600" b="0" dirty="0" err="1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membres</a:t>
            </a:r>
            <a:r>
              <a:rPr lang="en-GB" sz="1600" b="0" dirty="0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600" b="0" dirty="0" err="1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leur</a:t>
            </a:r>
            <a:r>
              <a:rPr lang="en-GB" sz="1600" b="0" dirty="0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cabinet et les </a:t>
            </a:r>
            <a:r>
              <a:rPr lang="en-GB" sz="1600" b="0" dirty="0" err="1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directeurs</a:t>
            </a:r>
            <a:r>
              <a:rPr lang="en-GB" sz="1600" b="0" dirty="0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généraux</a:t>
            </a:r>
            <a:r>
              <a:rPr lang="en-GB" sz="1600" b="0" dirty="0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1600" b="0" dirty="0" err="1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depuis</a:t>
            </a:r>
            <a:r>
              <a:rPr lang="en-GB" sz="1600" b="0" dirty="0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décembre</a:t>
            </a:r>
            <a:r>
              <a:rPr lang="en-GB" sz="1600" b="0" dirty="0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2014)</a:t>
            </a:r>
          </a:p>
          <a:p>
            <a:endParaRPr lang="fr-FR" sz="1600" b="0" dirty="0">
              <a:solidFill>
                <a:srgbClr val="808080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600" b="0" dirty="0">
              <a:solidFill>
                <a:srgbClr val="808080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«Pas </a:t>
            </a:r>
            <a:r>
              <a:rPr lang="en-GB" sz="2000" dirty="0" err="1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d'inscription</a:t>
            </a:r>
            <a:r>
              <a:rPr lang="en-GB" sz="2000" dirty="0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pas de </a:t>
            </a:r>
            <a:r>
              <a:rPr lang="en-GB" sz="2000" dirty="0" err="1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réunion</a:t>
            </a:r>
            <a:r>
              <a:rPr lang="en-GB" sz="2000" dirty="0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en-GB" sz="2000" b="0" dirty="0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2000" dirty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4000</a:t>
            </a:r>
            <a:r>
              <a:rPr lang="en-GB" sz="1600" b="0" dirty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nouvelles</a:t>
            </a:r>
            <a:r>
              <a:rPr lang="en-GB" sz="1600" b="0" dirty="0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inscriptions </a:t>
            </a:r>
            <a:r>
              <a:rPr lang="en-GB" sz="1600" b="0" dirty="0" err="1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en-GB" sz="1600" b="0" dirty="0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en-GB" sz="1600" b="0" dirty="0" err="1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registre</a:t>
            </a:r>
            <a:r>
              <a:rPr lang="en-GB" sz="1600" b="0" dirty="0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600" b="0" dirty="0" err="1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transparence</a:t>
            </a:r>
            <a:endParaRPr lang="en-GB" sz="1600" b="0" dirty="0">
              <a:solidFill>
                <a:srgbClr val="808080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" b="0" dirty="0">
              <a:solidFill>
                <a:srgbClr val="808080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err="1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Registre</a:t>
            </a:r>
            <a:r>
              <a:rPr lang="en-GB" sz="2000" dirty="0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2000" dirty="0" err="1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transparence</a:t>
            </a:r>
            <a:r>
              <a:rPr lang="en-GB" sz="2000" dirty="0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obligatoire</a:t>
            </a:r>
            <a:endParaRPr lang="en-GB" sz="1600" b="0" dirty="0">
              <a:solidFill>
                <a:srgbClr val="808080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" b="0" dirty="0">
              <a:solidFill>
                <a:srgbClr val="808080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" b="0" dirty="0">
              <a:solidFill>
                <a:srgbClr val="808080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err="1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Groupes</a:t>
            </a:r>
            <a:r>
              <a:rPr lang="en-GB" sz="2000" dirty="0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d'experts</a:t>
            </a:r>
            <a:r>
              <a:rPr lang="en-GB" sz="2000" dirty="0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Commission </a:t>
            </a:r>
            <a:r>
              <a:rPr lang="en-GB" sz="1600" b="0" dirty="0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</a:t>
            </a:r>
            <a:r>
              <a:rPr lang="en-GB" sz="1600" b="0" dirty="0" err="1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améliorer</a:t>
            </a:r>
            <a:r>
              <a:rPr lang="en-GB" sz="1600" b="0" dirty="0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l'équilibre</a:t>
            </a:r>
            <a:r>
              <a:rPr lang="en-GB" sz="1600" b="0" dirty="0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la </a:t>
            </a:r>
            <a:r>
              <a:rPr lang="en-GB" sz="1600" b="0" dirty="0" err="1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transparence</a:t>
            </a:r>
            <a:r>
              <a:rPr lang="en-GB" sz="1600" b="0" dirty="0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600" b="0" dirty="0" err="1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l'expertise</a:t>
            </a:r>
            <a:r>
              <a:rPr lang="en-GB" sz="1600" b="0" dirty="0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 err="1" smtClean="0">
                <a:solidFill>
                  <a:srgbClr val="80808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externe</a:t>
            </a:r>
            <a:endParaRPr lang="en-GB" sz="1600" b="0" dirty="0">
              <a:solidFill>
                <a:srgbClr val="808080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783484"/>
            <a:ext cx="226312" cy="4358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774206"/>
            <a:ext cx="226312" cy="4358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521694"/>
            <a:ext cx="226312" cy="4358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653393"/>
            <a:ext cx="226312" cy="435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5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6381328"/>
            <a:ext cx="30243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20C4F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GB" sz="1600" dirty="0" err="1">
                <a:solidFill>
                  <a:srgbClr val="20C4F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BetterRegulation</a:t>
            </a:r>
            <a:endParaRPr lang="en-GB" sz="1600" dirty="0">
              <a:solidFill>
                <a:srgbClr val="20C4F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610" y="978542"/>
            <a:ext cx="3882615" cy="2591409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Isosceles Triangle 11">
            <a:hlinkClick r:id="rId4" action="ppaction://hlinksldjump"/>
          </p:cNvPr>
          <p:cNvSpPr/>
          <p:nvPr/>
        </p:nvSpPr>
        <p:spPr bwMode="auto">
          <a:xfrm>
            <a:off x="5209082" y="2295713"/>
            <a:ext cx="1296144" cy="1285191"/>
          </a:xfrm>
          <a:prstGeom prst="triangle">
            <a:avLst>
              <a:gd name="adj" fmla="val 100000"/>
            </a:avLst>
          </a:prstGeom>
          <a:solidFill>
            <a:srgbClr val="00B0F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200" b="0" kern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3" name="Curved Right Arrow 12">
            <a:hlinkClick r:id="rId4" action="ppaction://hlinksldjump"/>
          </p:cNvPr>
          <p:cNvSpPr/>
          <p:nvPr/>
        </p:nvSpPr>
        <p:spPr bwMode="auto">
          <a:xfrm rot="10800000">
            <a:off x="5730940" y="2739607"/>
            <a:ext cx="775714" cy="830344"/>
          </a:xfrm>
          <a:prstGeom prst="curvedRightArrow">
            <a:avLst>
              <a:gd name="adj1" fmla="val 33101"/>
              <a:gd name="adj2" fmla="val 53521"/>
              <a:gd name="adj3" fmla="val 31589"/>
            </a:avLst>
          </a:prstGeom>
          <a:solidFill>
            <a:srgbClr val="FFFFFF"/>
          </a:solidFill>
          <a:ln>
            <a:solidFill>
              <a:srgbClr val="000000"/>
            </a:solidFill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200" b="0" kern="0">
              <a:solidFill>
                <a:srgbClr val="0F5494"/>
              </a:solidFill>
              <a:latin typeface="Verdana"/>
            </a:endParaRPr>
          </a:p>
        </p:txBody>
      </p:sp>
      <p:pic>
        <p:nvPicPr>
          <p:cNvPr id="18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9"/>
          <a:stretch/>
        </p:blipFill>
        <p:spPr bwMode="auto">
          <a:xfrm>
            <a:off x="2622610" y="4941168"/>
            <a:ext cx="3882615" cy="1916832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" name="Picture 18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74"/>
          <a:stretch/>
        </p:blipFill>
        <p:spPr>
          <a:xfrm>
            <a:off x="4527798" y="4938446"/>
            <a:ext cx="1977426" cy="1922275"/>
          </a:xfrm>
          <a:prstGeom prst="rect">
            <a:avLst/>
          </a:prstGeom>
        </p:spPr>
      </p:pic>
      <p:sp>
        <p:nvSpPr>
          <p:cNvPr id="20" name="Isosceles Triangle 19">
            <a:hlinkClick r:id="rId8" action="ppaction://hlinksldjump"/>
          </p:cNvPr>
          <p:cNvSpPr/>
          <p:nvPr/>
        </p:nvSpPr>
        <p:spPr bwMode="auto">
          <a:xfrm>
            <a:off x="5142482" y="5534913"/>
            <a:ext cx="1362742" cy="1317171"/>
          </a:xfrm>
          <a:prstGeom prst="triangle">
            <a:avLst>
              <a:gd name="adj" fmla="val 100000"/>
            </a:avLst>
          </a:prstGeom>
          <a:solidFill>
            <a:srgbClr val="1CB49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200" b="0" kern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21" name="Curved Right Arrow 20">
            <a:hlinkClick r:id="rId8" action="ppaction://hlinksldjump"/>
          </p:cNvPr>
          <p:cNvSpPr/>
          <p:nvPr/>
        </p:nvSpPr>
        <p:spPr bwMode="auto">
          <a:xfrm>
            <a:off x="5730940" y="6033099"/>
            <a:ext cx="775714" cy="830344"/>
          </a:xfrm>
          <a:prstGeom prst="curvedRightArrow">
            <a:avLst>
              <a:gd name="adj1" fmla="val 33101"/>
              <a:gd name="adj2" fmla="val 53521"/>
              <a:gd name="adj3" fmla="val 31589"/>
            </a:avLst>
          </a:prstGeom>
          <a:solidFill>
            <a:srgbClr val="FFFFFF"/>
          </a:solidFill>
          <a:ln>
            <a:solidFill>
              <a:srgbClr val="000000"/>
            </a:solidFill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200" b="0" kern="0">
              <a:solidFill>
                <a:srgbClr val="0F5494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20911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31725" y="6149393"/>
            <a:ext cx="2133713" cy="588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4536504" y="1412776"/>
            <a:ext cx="4572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3000" i="1" dirty="0" smtClean="0">
                <a:solidFill>
                  <a:schemeClr val="bg1"/>
                </a:solidFill>
                <a:latin typeface="Arial" panose="020B0604020202020204" pitchFamily="34" charset="0"/>
              </a:rPr>
              <a:t>«Nous ne </a:t>
            </a:r>
            <a:r>
              <a:rPr lang="en-GB" sz="3000" i="1" dirty="0" err="1" smtClean="0">
                <a:solidFill>
                  <a:schemeClr val="bg1"/>
                </a:solidFill>
                <a:latin typeface="Arial" panose="020B0604020202020204" pitchFamily="34" charset="0"/>
              </a:rPr>
              <a:t>pourrons</a:t>
            </a:r>
            <a:r>
              <a:rPr lang="en-GB" sz="3000" i="1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GB" sz="3000" i="1" dirty="0" err="1" smtClean="0">
                <a:solidFill>
                  <a:schemeClr val="bg1"/>
                </a:solidFill>
                <a:latin typeface="Arial" panose="020B0604020202020204" pitchFamily="34" charset="0"/>
              </a:rPr>
              <a:t>réussir</a:t>
            </a:r>
            <a:r>
              <a:rPr lang="en-GB" sz="3000" i="1" dirty="0" smtClean="0">
                <a:solidFill>
                  <a:schemeClr val="bg1"/>
                </a:solidFill>
                <a:latin typeface="Arial" panose="020B0604020202020204" pitchFamily="34" charset="0"/>
              </a:rPr>
              <a:t> que </a:t>
            </a:r>
            <a:r>
              <a:rPr lang="en-GB" sz="3000" i="1" dirty="0" err="1" smtClean="0">
                <a:solidFill>
                  <a:schemeClr val="bg1"/>
                </a:solidFill>
                <a:latin typeface="Arial" panose="020B0604020202020204" pitchFamily="34" charset="0"/>
              </a:rPr>
              <a:t>si</a:t>
            </a:r>
            <a:r>
              <a:rPr lang="en-GB" sz="3000" i="1" dirty="0" smtClean="0">
                <a:solidFill>
                  <a:schemeClr val="bg1"/>
                </a:solidFill>
                <a:latin typeface="Arial" panose="020B0604020202020204" pitchFamily="34" charset="0"/>
              </a:rPr>
              <a:t> nous </a:t>
            </a:r>
            <a:r>
              <a:rPr lang="en-GB" sz="3000" i="1" dirty="0" err="1" smtClean="0">
                <a:solidFill>
                  <a:schemeClr val="bg1"/>
                </a:solidFill>
                <a:latin typeface="Arial" panose="020B0604020202020204" pitchFamily="34" charset="0"/>
              </a:rPr>
              <a:t>restons</a:t>
            </a:r>
            <a:r>
              <a:rPr lang="en-GB" sz="3000" i="1" dirty="0" smtClean="0">
                <a:solidFill>
                  <a:schemeClr val="bg1"/>
                </a:solidFill>
                <a:latin typeface="Arial" panose="020B0604020202020204" pitchFamily="34" charset="0"/>
              </a:rPr>
              <a:t> unis. </a:t>
            </a:r>
            <a:r>
              <a:rPr lang="fr-BE" sz="3000" i="1" dirty="0">
                <a:solidFill>
                  <a:schemeClr val="bg1"/>
                </a:solidFill>
                <a:latin typeface="Arial" panose="020B0604020202020204" pitchFamily="34" charset="0"/>
              </a:rPr>
              <a:t>Ensemble, nous sommes plus forts que les défis auxquels nous sommes confrontés</a:t>
            </a:r>
            <a:r>
              <a:rPr lang="en-GB" sz="3000" i="1" dirty="0" smtClean="0">
                <a:solidFill>
                  <a:schemeClr val="bg1"/>
                </a:solidFill>
                <a:latin typeface="Arial" panose="020B0604020202020204" pitchFamily="34" charset="0"/>
              </a:rPr>
              <a:t>.»</a:t>
            </a:r>
            <a:endParaRPr lang="fr-FR" sz="30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30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Jean-Claude Juncker</a:t>
            </a:r>
            <a:endParaRPr lang="fr-FR" sz="2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Strasbourg, le 9 septembre 2015</a:t>
            </a:r>
            <a:endParaRPr lang="fr-FR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13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400" b="0" dirty="0" err="1" smtClean="0">
            <a:solidFill>
              <a:srgbClr val="0F5494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7_Blank">
  <a:themeElements>
    <a:clrScheme name="Migratio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A44976"/>
      </a:accent1>
      <a:accent2>
        <a:srgbClr val="CB9AAF"/>
      </a:accent2>
      <a:accent3>
        <a:srgbClr val="6360A8"/>
      </a:accent3>
      <a:accent4>
        <a:srgbClr val="000000"/>
      </a:accent4>
      <a:accent5>
        <a:srgbClr val="FFFFFF"/>
      </a:accent5>
      <a:accent6>
        <a:srgbClr val="808080"/>
      </a:accent6>
      <a:hlink>
        <a:srgbClr val="A44976"/>
      </a:hlink>
      <a:folHlink>
        <a:srgbClr val="6360A8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Custom Design">
  <a:themeElements>
    <a:clrScheme name="Custom 1">
      <a:dk1>
        <a:srgbClr val="808080"/>
      </a:dk1>
      <a:lt1>
        <a:srgbClr val="FFFFFF"/>
      </a:lt1>
      <a:dk2>
        <a:srgbClr val="000000"/>
      </a:dk2>
      <a:lt2>
        <a:srgbClr val="808080"/>
      </a:lt2>
      <a:accent1>
        <a:srgbClr val="114779"/>
      </a:accent1>
      <a:accent2>
        <a:srgbClr val="828BAC"/>
      </a:accent2>
      <a:accent3>
        <a:srgbClr val="E3A941"/>
      </a:accent3>
      <a:accent4>
        <a:srgbClr val="FFFFFF"/>
      </a:accent4>
      <a:accent5>
        <a:srgbClr val="000000"/>
      </a:accent5>
      <a:accent6>
        <a:srgbClr val="FFFFFF"/>
      </a:accent6>
      <a:hlink>
        <a:srgbClr val="114779"/>
      </a:hlink>
      <a:folHlink>
        <a:srgbClr val="828BA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8_Blank">
  <a:themeElements>
    <a:clrScheme name="Custom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3DBA93"/>
      </a:accent1>
      <a:accent2>
        <a:srgbClr val="20C4F4"/>
      </a:accent2>
      <a:accent3>
        <a:srgbClr val="FFFFFF"/>
      </a:accent3>
      <a:accent4>
        <a:srgbClr val="B7E1D9"/>
      </a:accent4>
      <a:accent5>
        <a:srgbClr val="DAEDEF"/>
      </a:accent5>
      <a:accent6>
        <a:srgbClr val="808080"/>
      </a:accent6>
      <a:hlink>
        <a:srgbClr val="0070C0"/>
      </a:hlink>
      <a:folHlink>
        <a:srgbClr val="0070C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400" b="0" dirty="0" err="1" smtClean="0">
            <a:solidFill>
              <a:srgbClr val="0F5494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400" b="0" dirty="0" err="1" smtClean="0">
            <a:solidFill>
              <a:srgbClr val="0F5494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9_Blank">
  <a:themeElements>
    <a:clrScheme name="Taxatio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8AC6C0"/>
      </a:accent1>
      <a:accent2>
        <a:srgbClr val="E7CA4C"/>
      </a:accent2>
      <a:accent3>
        <a:srgbClr val="48A8A1"/>
      </a:accent3>
      <a:accent4>
        <a:srgbClr val="808080"/>
      </a:accent4>
      <a:accent5>
        <a:srgbClr val="C2E1DD"/>
      </a:accent5>
      <a:accent6>
        <a:srgbClr val="FFFFFF"/>
      </a:accent6>
      <a:hlink>
        <a:srgbClr val="48A8A1"/>
      </a:hlink>
      <a:folHlink>
        <a:srgbClr val="E7CA4C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400" b="0" dirty="0" err="1" smtClean="0">
            <a:solidFill>
              <a:srgbClr val="0F5494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Blank">
  <a:themeElements>
    <a:clrScheme name="Custom 1">
      <a:dk1>
        <a:srgbClr val="808080"/>
      </a:dk1>
      <a:lt1>
        <a:srgbClr val="FFFFFF"/>
      </a:lt1>
      <a:dk2>
        <a:srgbClr val="000000"/>
      </a:dk2>
      <a:lt2>
        <a:srgbClr val="808080"/>
      </a:lt2>
      <a:accent1>
        <a:srgbClr val="114779"/>
      </a:accent1>
      <a:accent2>
        <a:srgbClr val="828BAC"/>
      </a:accent2>
      <a:accent3>
        <a:srgbClr val="E3A941"/>
      </a:accent3>
      <a:accent4>
        <a:srgbClr val="FFFFFF"/>
      </a:accent4>
      <a:accent5>
        <a:srgbClr val="000000"/>
      </a:accent5>
      <a:accent6>
        <a:srgbClr val="FFFFFF"/>
      </a:accent6>
      <a:hlink>
        <a:srgbClr val="114779"/>
      </a:hlink>
      <a:folHlink>
        <a:srgbClr val="828BAC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Blank">
  <a:themeElements>
    <a:clrScheme name="Taxatio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8AC6C0"/>
      </a:accent1>
      <a:accent2>
        <a:srgbClr val="E7CA4C"/>
      </a:accent2>
      <a:accent3>
        <a:srgbClr val="48A8A1"/>
      </a:accent3>
      <a:accent4>
        <a:srgbClr val="808080"/>
      </a:accent4>
      <a:accent5>
        <a:srgbClr val="C2E1DD"/>
      </a:accent5>
      <a:accent6>
        <a:srgbClr val="FFFFFF"/>
      </a:accent6>
      <a:hlink>
        <a:srgbClr val="48A8A1"/>
      </a:hlink>
      <a:folHlink>
        <a:srgbClr val="E7CA4C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Blank">
  <a:themeElements>
    <a:clrScheme name="Custom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3A9DD"/>
      </a:accent1>
      <a:accent2>
        <a:srgbClr val="8DC640"/>
      </a:accent2>
      <a:accent3>
        <a:srgbClr val="9CCDEB"/>
      </a:accent3>
      <a:accent4>
        <a:srgbClr val="000000"/>
      </a:accent4>
      <a:accent5>
        <a:srgbClr val="FFFFFF"/>
      </a:accent5>
      <a:accent6>
        <a:srgbClr val="808080"/>
      </a:accent6>
      <a:hlink>
        <a:srgbClr val="03A9DD"/>
      </a:hlink>
      <a:folHlink>
        <a:srgbClr val="8DC64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Blank">
  <a:themeElements>
    <a:clrScheme name="Taxatio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8AC6C0"/>
      </a:accent1>
      <a:accent2>
        <a:srgbClr val="E7CA4C"/>
      </a:accent2>
      <a:accent3>
        <a:srgbClr val="48A8A1"/>
      </a:accent3>
      <a:accent4>
        <a:srgbClr val="808080"/>
      </a:accent4>
      <a:accent5>
        <a:srgbClr val="C2E1DD"/>
      </a:accent5>
      <a:accent6>
        <a:srgbClr val="FFFFFF"/>
      </a:accent6>
      <a:hlink>
        <a:srgbClr val="48A8A1"/>
      </a:hlink>
      <a:folHlink>
        <a:srgbClr val="E7CA4C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Blank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BC323"/>
      </a:accent1>
      <a:accent2>
        <a:srgbClr val="8CBCCC"/>
      </a:accent2>
      <a:accent3>
        <a:srgbClr val="FEDE96"/>
      </a:accent3>
      <a:accent4>
        <a:srgbClr val="000000"/>
      </a:accent4>
      <a:accent5>
        <a:srgbClr val="FFFFFF"/>
      </a:accent5>
      <a:accent6>
        <a:srgbClr val="808080"/>
      </a:accent6>
      <a:hlink>
        <a:srgbClr val="8CBCCC"/>
      </a:hlink>
      <a:folHlink>
        <a:srgbClr val="FBC323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5_Blank">
  <a:themeElements>
    <a:clrScheme name="Custom 1">
      <a:dk1>
        <a:srgbClr val="808080"/>
      </a:dk1>
      <a:lt1>
        <a:srgbClr val="FFFFFF"/>
      </a:lt1>
      <a:dk2>
        <a:srgbClr val="000000"/>
      </a:dk2>
      <a:lt2>
        <a:srgbClr val="808080"/>
      </a:lt2>
      <a:accent1>
        <a:srgbClr val="114779"/>
      </a:accent1>
      <a:accent2>
        <a:srgbClr val="828BAC"/>
      </a:accent2>
      <a:accent3>
        <a:srgbClr val="E3A941"/>
      </a:accent3>
      <a:accent4>
        <a:srgbClr val="FFFFFF"/>
      </a:accent4>
      <a:accent5>
        <a:srgbClr val="000000"/>
      </a:accent5>
      <a:accent6>
        <a:srgbClr val="FFFFFF"/>
      </a:accent6>
      <a:hlink>
        <a:srgbClr val="114779"/>
      </a:hlink>
      <a:folHlink>
        <a:srgbClr val="828BAC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6_Blank">
  <a:themeElements>
    <a:clrScheme name="Justice">
      <a:dk1>
        <a:srgbClr val="808080"/>
      </a:dk1>
      <a:lt1>
        <a:srgbClr val="FFFFFF"/>
      </a:lt1>
      <a:dk2>
        <a:srgbClr val="000000"/>
      </a:dk2>
      <a:lt2>
        <a:srgbClr val="808080"/>
      </a:lt2>
      <a:accent1>
        <a:srgbClr val="242059"/>
      </a:accent1>
      <a:accent2>
        <a:srgbClr val="4FC4CC"/>
      </a:accent2>
      <a:accent3>
        <a:srgbClr val="918EAC"/>
      </a:accent3>
      <a:accent4>
        <a:srgbClr val="FFFFFF"/>
      </a:accent4>
      <a:accent5>
        <a:srgbClr val="808080"/>
      </a:accent5>
      <a:accent6>
        <a:srgbClr val="FFFFFF"/>
      </a:accent6>
      <a:hlink>
        <a:srgbClr val="242059"/>
      </a:hlink>
      <a:folHlink>
        <a:srgbClr val="4FC4CC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4347</Words>
  <Application>Microsoft Office PowerPoint</Application>
  <PresentationFormat>On-screen Show (4:3)</PresentationFormat>
  <Paragraphs>1210</Paragraphs>
  <Slides>104</Slides>
  <Notes>103</Notes>
  <HiddenSlides>0</HiddenSlides>
  <MMClips>0</MMClips>
  <ScaleCrop>false</ScaleCrop>
  <HeadingPairs>
    <vt:vector size="4" baseType="variant">
      <vt:variant>
        <vt:lpstr>Theme</vt:lpstr>
      </vt:variant>
      <vt:variant>
        <vt:i4>15</vt:i4>
      </vt:variant>
      <vt:variant>
        <vt:lpstr>Slide Titles</vt:lpstr>
      </vt:variant>
      <vt:variant>
        <vt:i4>104</vt:i4>
      </vt:variant>
    </vt:vector>
  </HeadingPairs>
  <TitlesOfParts>
    <vt:vector size="119" baseType="lpstr">
      <vt:lpstr>Default Design</vt:lpstr>
      <vt:lpstr>1_Default Design</vt:lpstr>
      <vt:lpstr>Blank</vt:lpstr>
      <vt:lpstr>1_Blank</vt:lpstr>
      <vt:lpstr>2_Blank</vt:lpstr>
      <vt:lpstr>3_Blank</vt:lpstr>
      <vt:lpstr>4_Blank</vt:lpstr>
      <vt:lpstr>5_Blank</vt:lpstr>
      <vt:lpstr>6_Blank</vt:lpstr>
      <vt:lpstr>7_Blank</vt:lpstr>
      <vt:lpstr>Custom Design</vt:lpstr>
      <vt:lpstr>8_Blank</vt:lpstr>
      <vt:lpstr>2_Default Design</vt:lpstr>
      <vt:lpstr>3_Default Design</vt:lpstr>
      <vt:lpstr>9_Blank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STT</dc:creator>
  <cp:lastModifiedBy>RIED Christian (COMM)</cp:lastModifiedBy>
  <cp:revision>506</cp:revision>
  <cp:lastPrinted>2016-07-05T05:55:03Z</cp:lastPrinted>
  <dcterms:created xsi:type="dcterms:W3CDTF">2011-10-28T10:25:18Z</dcterms:created>
  <dcterms:modified xsi:type="dcterms:W3CDTF">2017-10-18T09:04:11Z</dcterms:modified>
</cp:coreProperties>
</file>